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6858000" cx="9144000"/>
  <p:notesSz cx="6858000" cy="9144000"/>
  <p:embeddedFontLst>
    <p:embeddedFont>
      <p:font typeface="Libre Franklin"/>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04" roundtripDataSignature="AMtx7mhUW3Eg4omPwfWuk5TqipbPqNFJ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2AA2A6-7599-4C4B-B40D-C64BC191090C}">
  <a:tblStyle styleId="{4B2AA2A6-7599-4C4B-B40D-C64BC191090C}" styleName="Table_0">
    <a:wholeTbl>
      <a:tcTxStyle b="off" i="off">
        <a:font>
          <a:latin typeface="Franklin Gothic Book"/>
          <a:ea typeface="Franklin Gothic Book"/>
          <a:cs typeface="Franklin Gothic 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EDED"/>
          </a:solidFill>
        </a:fill>
      </a:tcStyle>
    </a:wholeTbl>
    <a:band1H>
      <a:tcTxStyle/>
      <a:tcStyle>
        <a:fill>
          <a:solidFill>
            <a:srgbClr val="DADAD8"/>
          </a:solidFill>
        </a:fill>
      </a:tcStyle>
    </a:band1H>
    <a:band2H>
      <a:tcTxStyle/>
    </a:band2H>
    <a:band1V>
      <a:tcTxStyle/>
      <a:tcStyle>
        <a:fill>
          <a:solidFill>
            <a:srgbClr val="DADAD8"/>
          </a:solidFill>
        </a:fill>
      </a:tcStyle>
    </a:band1V>
    <a:band2V>
      <a:tcTxStyle/>
    </a:band2V>
    <a:lastCol>
      <a:tcTxStyle b="on" i="off">
        <a:font>
          <a:latin typeface="Franklin Gothic Book"/>
          <a:ea typeface="Franklin Gothic Book"/>
          <a:cs typeface="Franklin Gothic Book"/>
        </a:font>
        <a:schemeClr val="lt1"/>
      </a:tcTxStyle>
      <a:tcStyle>
        <a:fill>
          <a:solidFill>
            <a:schemeClr val="accent1"/>
          </a:solidFill>
        </a:fill>
      </a:tcStyle>
    </a:lastCol>
    <a:firstCol>
      <a:tcTxStyle b="on" i="off">
        <a:font>
          <a:latin typeface="Franklin Gothic Book"/>
          <a:ea typeface="Franklin Gothic Book"/>
          <a:cs typeface="Franklin Gothic Book"/>
        </a:font>
        <a:schemeClr val="lt1"/>
      </a:tcTxStyle>
      <a:tcStyle>
        <a:fill>
          <a:solidFill>
            <a:schemeClr val="accent1"/>
          </a:solidFill>
        </a:fill>
      </a:tcStyle>
    </a:firstCol>
    <a:lastRow>
      <a:tcTxStyle b="on" i="off">
        <a:font>
          <a:latin typeface="Franklin Gothic Book"/>
          <a:ea typeface="Franklin Gothic Book"/>
          <a:cs typeface="Franklin Gothic 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Franklin Gothic Book"/>
          <a:ea typeface="Franklin Gothic Book"/>
          <a:cs typeface="Franklin Gothic 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F771AA0-066C-4185-A30E-E8F886F1AB16}" styleName="Table_1">
    <a:wholeTbl>
      <a:tcTxStyle b="off" i="off">
        <a:font>
          <a:latin typeface="Franklin Gothic Book"/>
          <a:ea typeface="Franklin Gothic Book"/>
          <a:cs typeface="Franklin Gothic Book"/>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DEDED"/>
          </a:solidFill>
        </a:fill>
      </a:tcStyle>
    </a:wholeTbl>
    <a:band1H>
      <a:tcTxStyle/>
      <a:tcStyle>
        <a:fill>
          <a:solidFill>
            <a:srgbClr val="DADAD8"/>
          </a:solidFill>
        </a:fill>
      </a:tcStyle>
    </a:band1H>
    <a:band2H>
      <a:tcTxStyle/>
    </a:band2H>
    <a:band1V>
      <a:tcTxStyle/>
      <a:tcStyle>
        <a:fill>
          <a:solidFill>
            <a:srgbClr val="DADAD8"/>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DEDED"/>
          </a:solidFill>
        </a:fill>
      </a:tcStyle>
    </a:lastRow>
    <a:seCell>
      <a:tcTxStyle/>
    </a:seCell>
    <a:swCell>
      <a:tcTxStyle/>
    </a:swCell>
    <a:firstRow>
      <a:tcTxStyle b="on" i="off"/>
      <a:tcStyle>
        <a:fill>
          <a:solidFill>
            <a:srgbClr val="EDEDE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ibreFranklin-boldItalic.fntdata"/><Relationship Id="rId102" Type="http://schemas.openxmlformats.org/officeDocument/2006/relationships/font" Target="fonts/LibreFranklin-italic.fntdata"/><Relationship Id="rId101" Type="http://schemas.openxmlformats.org/officeDocument/2006/relationships/font" Target="fonts/LibreFranklin-bold.fntdata"/><Relationship Id="rId100" Type="http://schemas.openxmlformats.org/officeDocument/2006/relationships/font" Target="fonts/LibreFranklin-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9.com/" TargetMode="External"/><Relationship Id="rId3" Type="http://schemas.openxmlformats.org/officeDocument/2006/relationships/hyperlink" Target="http://www.yahoo.com/" TargetMode="External"/><Relationship Id="rId4" Type="http://schemas.openxmlformats.org/officeDocument/2006/relationships/hyperlink" Target="http://aol.com/" TargetMode="External"/><Relationship Id="rId5" Type="http://schemas.openxmlformats.org/officeDocument/2006/relationships/hyperlink" Target="http://www.facebook.com/" TargetMode="External"/><Relationship Id="rId6" Type="http://schemas.openxmlformats.org/officeDocument/2006/relationships/hyperlink" Target="http://www.newscorp.com/management/fim.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ef3ce91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ef3ce91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hlinkClick r:id="rId2">
                  <a:extLst>
                    <a:ext uri="{A12FA001-AC4F-418D-AE19-62706E023703}">
                      <ahyp:hlinkClr val="tx"/>
                    </a:ext>
                  </a:extLst>
                </a:hlinkClick>
              </a:rPr>
              <a:t>A9.com</a:t>
            </a:r>
            <a:r>
              <a:rPr lang="en-US" sz="1200">
                <a:solidFill>
                  <a:srgbClr val="000000"/>
                </a:solidFill>
                <a:latin typeface="Times New Roman"/>
                <a:ea typeface="Times New Roman"/>
                <a:cs typeface="Times New Roman"/>
                <a:sym typeface="Times New Roman"/>
              </a:rPr>
              <a:t> – Amazon: To build Amazon's product search indices; process millions of sessions daily for analytics, using both the Java and streaming APIs; clusters vary from 1 to 100 nodes. </a:t>
            </a:r>
            <a:endParaRPr/>
          </a:p>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Yahoo!</a:t>
            </a:r>
            <a:r>
              <a:rPr lang="en-US" sz="1200">
                <a:solidFill>
                  <a:srgbClr val="000000"/>
                </a:solidFill>
                <a:latin typeface="Times New Roman"/>
                <a:ea typeface="Times New Roman"/>
                <a:cs typeface="Times New Roman"/>
                <a:sym typeface="Times New Roman"/>
              </a:rPr>
              <a:t> : More than 100,000 CPUs in ~20,000 computers running Hadoop; biggest cluster: 2000 nodes (2*4cpu boxes with 4TB disk each); used to support research for Ad Systems and Web Search </a:t>
            </a:r>
            <a:endParaRPr/>
          </a:p>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hlinkClick r:id="rId4">
                  <a:extLst>
                    <a:ext uri="{A12FA001-AC4F-418D-AE19-62706E023703}">
                      <ahyp:hlinkClr val="tx"/>
                    </a:ext>
                  </a:extLst>
                </a:hlinkClick>
              </a:rPr>
              <a:t>AOL</a:t>
            </a:r>
            <a:r>
              <a:rPr lang="en-US" sz="1200">
                <a:solidFill>
                  <a:srgbClr val="000000"/>
                </a:solidFill>
                <a:latin typeface="Times New Roman"/>
                <a:ea typeface="Times New Roman"/>
                <a:cs typeface="Times New Roman"/>
                <a:sym typeface="Times New Roman"/>
              </a:rPr>
              <a:t> : Used for a variety of things ranging from statistics generation to running advanced algorithms for doing behavioral analysis and targeting; cluster size is 50 machines, Intel Xeon, dual processors, dual core, each with 16GB Ram and 800 GB hard-disk giving us a total of 37 TB HDFS capacity. </a:t>
            </a:r>
            <a:endParaRPr/>
          </a:p>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hlinkClick r:id="rId5">
                  <a:extLst>
                    <a:ext uri="{A12FA001-AC4F-418D-AE19-62706E023703}">
                      <ahyp:hlinkClr val="tx"/>
                    </a:ext>
                  </a:extLst>
                </a:hlinkClick>
              </a:rPr>
              <a:t>Facebook</a:t>
            </a:r>
            <a:r>
              <a:rPr lang="en-US" sz="1200">
                <a:solidFill>
                  <a:srgbClr val="000000"/>
                </a:solidFill>
                <a:latin typeface="Times New Roman"/>
                <a:ea typeface="Times New Roman"/>
                <a:cs typeface="Times New Roman"/>
                <a:sym typeface="Times New Roman"/>
              </a:rPr>
              <a:t>: To store copies of internal log and dimension data sources and use it as a source for reporting/analytics and machine learning; 320 machine cluster with 2,560 cores and about 1.3 PB raw storage; </a:t>
            </a:r>
            <a:endParaRPr/>
          </a:p>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hlinkClick r:id="rId6">
                  <a:extLst>
                    <a:ext uri="{A12FA001-AC4F-418D-AE19-62706E023703}">
                      <ahyp:hlinkClr val="tx"/>
                    </a:ext>
                  </a:extLst>
                </a:hlinkClick>
              </a:rPr>
              <a:t>FOX Interactive Media</a:t>
            </a:r>
            <a:r>
              <a:rPr lang="en-US" sz="1200">
                <a:solidFill>
                  <a:srgbClr val="000000"/>
                </a:solidFill>
                <a:latin typeface="Times New Roman"/>
                <a:ea typeface="Times New Roman"/>
                <a:cs typeface="Times New Roman"/>
                <a:sym typeface="Times New Roman"/>
              </a:rPr>
              <a:t> : 3 X 20 machine cluster (8 cores/machine, 2TB/machine storage) ; 10 machine cluster (8 cores/machine, 1TB/machine storage); Used for log analysis, data mining and machine learning </a:t>
            </a:r>
            <a:endParaRPr/>
          </a:p>
          <a:p>
            <a:pPr indent="0" lvl="0" marL="0" rtl="0" algn="l">
              <a:lnSpc>
                <a:spcPct val="100000"/>
              </a:lnSpc>
              <a:spcBef>
                <a:spcPts val="0"/>
              </a:spcBef>
              <a:spcAft>
                <a:spcPts val="0"/>
              </a:spcAft>
              <a:buNone/>
            </a:pPr>
            <a:r>
              <a:rPr lang="en-US" sz="1200" u="sng">
                <a:solidFill>
                  <a:srgbClr val="000000"/>
                </a:solidFill>
                <a:latin typeface="Times New Roman"/>
                <a:ea typeface="Times New Roman"/>
                <a:cs typeface="Times New Roman"/>
                <a:sym typeface="Times New Roman"/>
              </a:rPr>
              <a:t>University of Nebraska Lincoln: </a:t>
            </a:r>
            <a:r>
              <a:rPr lang="en-US" sz="1200">
                <a:solidFill>
                  <a:srgbClr val="000000"/>
                </a:solidFill>
                <a:latin typeface="Times New Roman"/>
                <a:ea typeface="Times New Roman"/>
                <a:cs typeface="Times New Roman"/>
                <a:sym typeface="Times New Roman"/>
              </a:rPr>
              <a:t>one medium-sized Hadoop cluster (200TB) to store and serve physics data;</a:t>
            </a:r>
            <a:endParaRPr/>
          </a:p>
          <a:p>
            <a:pPr indent="0" lvl="0" marL="0" rtl="0" algn="l">
              <a:lnSpc>
                <a:spcPct val="100000"/>
              </a:lnSpc>
              <a:spcBef>
                <a:spcPts val="0"/>
              </a:spcBef>
              <a:spcAft>
                <a:spcPts val="0"/>
              </a:spcAft>
              <a:buNone/>
            </a:pPr>
            <a:r>
              <a:t/>
            </a:r>
            <a:endParaRPr/>
          </a:p>
        </p:txBody>
      </p:sp>
      <p:sp>
        <p:nvSpPr>
          <p:cNvPr id="236" name="Google Shape;236;p1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 name="Google Shape;104;p2:notes"/>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5" name="Google Shape;275;p1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276" name="Google Shape;27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d6125d4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d6125d4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1" name="Google Shape;441;p3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42" name="Google Shape;44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1" name="Google Shape;451;p3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52" name="Google Shape;45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ded8fb5a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ded8fb5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ded8fb5a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ded8fb5a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dc5fe589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dc5fe58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ded8fb5a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ded8fb5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ded8fb5a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ded8fb5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98"/>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6000"/>
              <a:buFont typeface="Libre Franklin"/>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98"/>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1800"/>
              <a:buNone/>
              <a:defRPr sz="1800"/>
            </a:lvl1pPr>
            <a:lvl2pPr lvl="1" algn="ctr">
              <a:lnSpc>
                <a:spcPct val="94000"/>
              </a:lnSpc>
              <a:spcBef>
                <a:spcPts val="500"/>
              </a:spcBef>
              <a:spcAft>
                <a:spcPts val="0"/>
              </a:spcAft>
              <a:buClr>
                <a:schemeClr val="dk2"/>
              </a:buClr>
              <a:buSzPts val="1500"/>
              <a:buNone/>
              <a:defRPr sz="1500"/>
            </a:lvl2pPr>
            <a:lvl3pPr lvl="2" algn="ctr">
              <a:lnSpc>
                <a:spcPct val="94000"/>
              </a:lnSpc>
              <a:spcBef>
                <a:spcPts val="500"/>
              </a:spcBef>
              <a:spcAft>
                <a:spcPts val="0"/>
              </a:spcAft>
              <a:buClr>
                <a:schemeClr val="dk2"/>
              </a:buClr>
              <a:buSzPts val="1350"/>
              <a:buNone/>
              <a:defRPr sz="1350"/>
            </a:lvl3pPr>
            <a:lvl4pPr lvl="3" algn="ctr">
              <a:lnSpc>
                <a:spcPct val="94000"/>
              </a:lnSpc>
              <a:spcBef>
                <a:spcPts val="500"/>
              </a:spcBef>
              <a:spcAft>
                <a:spcPts val="0"/>
              </a:spcAft>
              <a:buClr>
                <a:schemeClr val="dk2"/>
              </a:buClr>
              <a:buSzPts val="1200"/>
              <a:buNone/>
              <a:defRPr sz="1200"/>
            </a:lvl4pPr>
            <a:lvl5pPr lvl="4" algn="ctr">
              <a:lnSpc>
                <a:spcPct val="94000"/>
              </a:lnSpc>
              <a:spcBef>
                <a:spcPts val="500"/>
              </a:spcBef>
              <a:spcAft>
                <a:spcPts val="0"/>
              </a:spcAft>
              <a:buClr>
                <a:schemeClr val="dk2"/>
              </a:buClr>
              <a:buSzPts val="1200"/>
              <a:buNone/>
              <a:defRPr sz="1200"/>
            </a:lvl5pPr>
            <a:lvl6pPr lvl="5" algn="ctr">
              <a:lnSpc>
                <a:spcPct val="94000"/>
              </a:lnSpc>
              <a:spcBef>
                <a:spcPts val="500"/>
              </a:spcBef>
              <a:spcAft>
                <a:spcPts val="0"/>
              </a:spcAft>
              <a:buClr>
                <a:schemeClr val="dk2"/>
              </a:buClr>
              <a:buSzPts val="1200"/>
              <a:buNone/>
              <a:defRPr sz="1200"/>
            </a:lvl6pPr>
            <a:lvl7pPr lvl="6" algn="ctr">
              <a:lnSpc>
                <a:spcPct val="94000"/>
              </a:lnSpc>
              <a:spcBef>
                <a:spcPts val="500"/>
              </a:spcBef>
              <a:spcAft>
                <a:spcPts val="0"/>
              </a:spcAft>
              <a:buClr>
                <a:schemeClr val="dk2"/>
              </a:buClr>
              <a:buSzPts val="1200"/>
              <a:buNone/>
              <a:defRPr sz="1200"/>
            </a:lvl7pPr>
            <a:lvl8pPr lvl="7" algn="ctr">
              <a:lnSpc>
                <a:spcPct val="94000"/>
              </a:lnSpc>
              <a:spcBef>
                <a:spcPts val="500"/>
              </a:spcBef>
              <a:spcAft>
                <a:spcPts val="0"/>
              </a:spcAft>
              <a:buClr>
                <a:schemeClr val="dk2"/>
              </a:buClr>
              <a:buSzPts val="1200"/>
              <a:buNone/>
              <a:defRPr sz="1200"/>
            </a:lvl8pPr>
            <a:lvl9pPr lvl="8" algn="ctr">
              <a:lnSpc>
                <a:spcPct val="94000"/>
              </a:lnSpc>
              <a:spcBef>
                <a:spcPts val="500"/>
              </a:spcBef>
              <a:spcAft>
                <a:spcPts val="200"/>
              </a:spcAft>
              <a:buClr>
                <a:schemeClr val="dk2"/>
              </a:buClr>
              <a:buSzPts val="1200"/>
              <a:buNone/>
              <a:defRPr sz="1200"/>
            </a:lvl9pPr>
          </a:lstStyle>
          <a:p/>
        </p:txBody>
      </p:sp>
      <p:sp>
        <p:nvSpPr>
          <p:cNvPr id="16" name="Google Shape;16;p98"/>
          <p:cNvSpPr txBox="1"/>
          <p:nvPr>
            <p:ph idx="10" type="dt"/>
          </p:nvPr>
        </p:nvSpPr>
        <p:spPr>
          <a:xfrm>
            <a:off x="564644" y="6453386"/>
            <a:ext cx="1205958"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8"/>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98"/>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19" name="Google Shape;19;p98"/>
          <p:cNvGrpSpPr/>
          <p:nvPr/>
        </p:nvGrpSpPr>
        <p:grpSpPr>
          <a:xfrm>
            <a:off x="564643" y="744469"/>
            <a:ext cx="8005589" cy="5349671"/>
            <a:chOff x="564643" y="744469"/>
            <a:chExt cx="8005589" cy="5349671"/>
          </a:xfrm>
        </p:grpSpPr>
        <p:sp>
          <p:nvSpPr>
            <p:cNvPr id="20" name="Google Shape;20;p98"/>
            <p:cNvSpPr/>
            <p:nvPr/>
          </p:nvSpPr>
          <p:spPr>
            <a:xfrm>
              <a:off x="6113972" y="1685652"/>
              <a:ext cx="2456260" cy="4408488"/>
            </a:xfrm>
            <a:custGeom>
              <a:rect b="b" l="l" r="r" t="t"/>
              <a:pathLst>
                <a:path extrusionOk="0" h="10000" w="10000">
                  <a:moveTo>
                    <a:pt x="8761" y="0"/>
                  </a:moveTo>
                  <a:lnTo>
                    <a:pt x="10000" y="0"/>
                  </a:lnTo>
                  <a:lnTo>
                    <a:pt x="10000" y="10000"/>
                  </a:lnTo>
                  <a:lnTo>
                    <a:pt x="0" y="10000"/>
                  </a:lnTo>
                  <a:lnTo>
                    <a:pt x="0" y="9357"/>
                  </a:lnTo>
                  <a:lnTo>
                    <a:pt x="8761" y="9357"/>
                  </a:lnTo>
                  <a:lnTo>
                    <a:pt x="8761" y="0"/>
                  </a:lnTo>
                  <a:close/>
                </a:path>
              </a:pathLst>
            </a:custGeom>
            <a:solidFill>
              <a:schemeClr val="dk2"/>
            </a:solidFill>
            <a:ln>
              <a:noFill/>
            </a:ln>
          </p:spPr>
        </p:sp>
        <p:sp>
          <p:nvSpPr>
            <p:cNvPr id="21" name="Google Shape;21;p98"/>
            <p:cNvSpPr/>
            <p:nvPr/>
          </p:nvSpPr>
          <p:spPr>
            <a:xfrm rot="10800000">
              <a:off x="564643" y="744469"/>
              <a:ext cx="2456505" cy="4408488"/>
            </a:xfrm>
            <a:custGeom>
              <a:rect b="b" l="l" r="r" t="t"/>
              <a:pathLst>
                <a:path extrusionOk="0" h="10000" w="10001">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0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7"/>
          <p:cNvSpPr txBox="1"/>
          <p:nvPr>
            <p:ph idx="1" type="body"/>
          </p:nvPr>
        </p:nvSpPr>
        <p:spPr>
          <a:xfrm rot="5400000">
            <a:off x="2843213" y="481013"/>
            <a:ext cx="3571875" cy="72009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4" name="Google Shape;84;p107"/>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08"/>
          <p:cNvSpPr txBox="1"/>
          <p:nvPr>
            <p:ph type="title"/>
          </p:nvPr>
        </p:nvSpPr>
        <p:spPr>
          <a:xfrm rot="5400000">
            <a:off x="5004650" y="2500303"/>
            <a:ext cx="5243244" cy="149095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08"/>
          <p:cNvSpPr txBox="1"/>
          <p:nvPr>
            <p:ph idx="1" type="body"/>
          </p:nvPr>
        </p:nvSpPr>
        <p:spPr>
          <a:xfrm rot="5400000">
            <a:off x="1269340" y="383516"/>
            <a:ext cx="5243244" cy="5724525"/>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0" name="Google Shape;90;p108"/>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0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0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9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0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0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9" name="Google Shape;29;p100"/>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10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01"/>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2"/>
          <p:cNvSpPr txBox="1"/>
          <p:nvPr>
            <p:ph idx="1" type="body"/>
          </p:nvPr>
        </p:nvSpPr>
        <p:spPr>
          <a:xfrm>
            <a:off x="1028700"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0" name="Google Shape;40;p102"/>
          <p:cNvSpPr txBox="1"/>
          <p:nvPr>
            <p:ph idx="2" type="body"/>
          </p:nvPr>
        </p:nvSpPr>
        <p:spPr>
          <a:xfrm>
            <a:off x="4894052"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1" name="Google Shape;41;p102"/>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4" name="Shape 44"/>
        <p:cNvGrpSpPr/>
        <p:nvPr/>
      </p:nvGrpSpPr>
      <p:grpSpPr>
        <a:xfrm>
          <a:off x="0" y="0"/>
          <a:ext cx="0" cy="0"/>
          <a:chOff x="0" y="0"/>
          <a:chExt cx="0" cy="0"/>
        </a:xfrm>
      </p:grpSpPr>
      <p:sp>
        <p:nvSpPr>
          <p:cNvPr id="45" name="Google Shape;45;p103"/>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6000"/>
              <a:buFont typeface="Libre Franklin"/>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3"/>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500"/>
              </a:spcBef>
              <a:spcAft>
                <a:spcPts val="0"/>
              </a:spcAft>
              <a:buClr>
                <a:schemeClr val="lt1"/>
              </a:buClr>
              <a:buSzPts val="1500"/>
              <a:buNone/>
              <a:defRPr sz="1500">
                <a:solidFill>
                  <a:schemeClr val="lt1"/>
                </a:solidFill>
              </a:defRPr>
            </a:lvl2pPr>
            <a:lvl3pPr indent="-228600" lvl="2" marL="1371600" algn="l">
              <a:lnSpc>
                <a:spcPct val="94000"/>
              </a:lnSpc>
              <a:spcBef>
                <a:spcPts val="500"/>
              </a:spcBef>
              <a:spcAft>
                <a:spcPts val="0"/>
              </a:spcAft>
              <a:buClr>
                <a:schemeClr val="lt1"/>
              </a:buClr>
              <a:buSzPts val="1350"/>
              <a:buNone/>
              <a:defRPr sz="1350">
                <a:solidFill>
                  <a:schemeClr val="lt1"/>
                </a:solidFill>
              </a:defRPr>
            </a:lvl3pPr>
            <a:lvl4pPr indent="-228600" lvl="3" marL="1828800" algn="l">
              <a:lnSpc>
                <a:spcPct val="94000"/>
              </a:lnSpc>
              <a:spcBef>
                <a:spcPts val="500"/>
              </a:spcBef>
              <a:spcAft>
                <a:spcPts val="0"/>
              </a:spcAft>
              <a:buClr>
                <a:schemeClr val="lt1"/>
              </a:buClr>
              <a:buSzPts val="1200"/>
              <a:buNone/>
              <a:defRPr sz="1200">
                <a:solidFill>
                  <a:schemeClr val="lt1"/>
                </a:solidFill>
              </a:defRPr>
            </a:lvl4pPr>
            <a:lvl5pPr indent="-228600" lvl="4" marL="2286000" algn="l">
              <a:lnSpc>
                <a:spcPct val="94000"/>
              </a:lnSpc>
              <a:spcBef>
                <a:spcPts val="500"/>
              </a:spcBef>
              <a:spcAft>
                <a:spcPts val="0"/>
              </a:spcAft>
              <a:buClr>
                <a:schemeClr val="lt1"/>
              </a:buClr>
              <a:buSzPts val="1200"/>
              <a:buNone/>
              <a:defRPr sz="1200">
                <a:solidFill>
                  <a:schemeClr val="lt1"/>
                </a:solidFill>
              </a:defRPr>
            </a:lvl5pPr>
            <a:lvl6pPr indent="-228600" lvl="5" marL="2743200" algn="l">
              <a:lnSpc>
                <a:spcPct val="94000"/>
              </a:lnSpc>
              <a:spcBef>
                <a:spcPts val="500"/>
              </a:spcBef>
              <a:spcAft>
                <a:spcPts val="0"/>
              </a:spcAft>
              <a:buClr>
                <a:schemeClr val="lt1"/>
              </a:buClr>
              <a:buSzPts val="1200"/>
              <a:buNone/>
              <a:defRPr sz="1200">
                <a:solidFill>
                  <a:schemeClr val="lt1"/>
                </a:solidFill>
              </a:defRPr>
            </a:lvl6pPr>
            <a:lvl7pPr indent="-228600" lvl="6" marL="3200400" algn="l">
              <a:lnSpc>
                <a:spcPct val="94000"/>
              </a:lnSpc>
              <a:spcBef>
                <a:spcPts val="500"/>
              </a:spcBef>
              <a:spcAft>
                <a:spcPts val="0"/>
              </a:spcAft>
              <a:buClr>
                <a:schemeClr val="lt1"/>
              </a:buClr>
              <a:buSzPts val="1200"/>
              <a:buNone/>
              <a:defRPr sz="1200">
                <a:solidFill>
                  <a:schemeClr val="lt1"/>
                </a:solidFill>
              </a:defRPr>
            </a:lvl7pPr>
            <a:lvl8pPr indent="-228600" lvl="7" marL="3657600" algn="l">
              <a:lnSpc>
                <a:spcPct val="94000"/>
              </a:lnSpc>
              <a:spcBef>
                <a:spcPts val="500"/>
              </a:spcBef>
              <a:spcAft>
                <a:spcPts val="0"/>
              </a:spcAft>
              <a:buClr>
                <a:schemeClr val="lt1"/>
              </a:buClr>
              <a:buSzPts val="1200"/>
              <a:buNone/>
              <a:defRPr sz="1200">
                <a:solidFill>
                  <a:schemeClr val="lt1"/>
                </a:solidFill>
              </a:defRPr>
            </a:lvl8pPr>
            <a:lvl9pPr indent="-228600" lvl="8" marL="4114800" algn="l">
              <a:lnSpc>
                <a:spcPct val="94000"/>
              </a:lnSpc>
              <a:spcBef>
                <a:spcPts val="500"/>
              </a:spcBef>
              <a:spcAft>
                <a:spcPts val="200"/>
              </a:spcAft>
              <a:buClr>
                <a:schemeClr val="lt1"/>
              </a:buClr>
              <a:buSzPts val="1200"/>
              <a:buNone/>
              <a:defRPr sz="1200">
                <a:solidFill>
                  <a:schemeClr val="lt1"/>
                </a:solidFill>
              </a:defRPr>
            </a:lvl9pPr>
          </a:lstStyle>
          <a:p/>
        </p:txBody>
      </p:sp>
      <p:sp>
        <p:nvSpPr>
          <p:cNvPr id="47" name="Google Shape;47;p103"/>
          <p:cNvSpPr txBox="1"/>
          <p:nvPr>
            <p:ph idx="10" type="dt"/>
          </p:nvPr>
        </p:nvSpPr>
        <p:spPr>
          <a:xfrm>
            <a:off x="554181" y="6453386"/>
            <a:ext cx="121680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3"/>
          <p:cNvSpPr txBox="1"/>
          <p:nvPr>
            <p:ph idx="11" type="ftr"/>
          </p:nvPr>
        </p:nvSpPr>
        <p:spPr>
          <a:xfrm>
            <a:off x="1938234" y="6453386"/>
            <a:ext cx="5267533"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3"/>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buNone/>
              <a:defRPr sz="1200">
                <a:solidFill>
                  <a:srgbClr val="8B8B8B"/>
                </a:solidFill>
                <a:latin typeface="Calibri"/>
                <a:ea typeface="Calibri"/>
                <a:cs typeface="Calibri"/>
                <a:sym typeface="Calibri"/>
              </a:defRPr>
            </a:lvl1pPr>
            <a:lvl2pPr indent="0" lvl="1" marL="0" marR="0" algn="r">
              <a:lnSpc>
                <a:spcPct val="100000"/>
              </a:lnSpc>
              <a:spcBef>
                <a:spcPts val="0"/>
              </a:spcBef>
              <a:buNone/>
              <a:defRPr sz="1200">
                <a:solidFill>
                  <a:srgbClr val="8B8B8B"/>
                </a:solidFill>
                <a:latin typeface="Calibri"/>
                <a:ea typeface="Calibri"/>
                <a:cs typeface="Calibri"/>
                <a:sym typeface="Calibri"/>
              </a:defRPr>
            </a:lvl2pPr>
            <a:lvl3pPr indent="0" lvl="2" marL="0" marR="0" algn="r">
              <a:lnSpc>
                <a:spcPct val="100000"/>
              </a:lnSpc>
              <a:spcBef>
                <a:spcPts val="0"/>
              </a:spcBef>
              <a:buNone/>
              <a:defRPr sz="1200">
                <a:solidFill>
                  <a:srgbClr val="8B8B8B"/>
                </a:solidFill>
                <a:latin typeface="Calibri"/>
                <a:ea typeface="Calibri"/>
                <a:cs typeface="Calibri"/>
                <a:sym typeface="Calibri"/>
              </a:defRPr>
            </a:lvl3pPr>
            <a:lvl4pPr indent="0" lvl="3" marL="0" marR="0" algn="r">
              <a:lnSpc>
                <a:spcPct val="100000"/>
              </a:lnSpc>
              <a:spcBef>
                <a:spcPts val="0"/>
              </a:spcBef>
              <a:buNone/>
              <a:defRPr sz="1200">
                <a:solidFill>
                  <a:srgbClr val="8B8B8B"/>
                </a:solidFill>
                <a:latin typeface="Calibri"/>
                <a:ea typeface="Calibri"/>
                <a:cs typeface="Calibri"/>
                <a:sym typeface="Calibri"/>
              </a:defRPr>
            </a:lvl4pPr>
            <a:lvl5pPr indent="0" lvl="4" marL="0" marR="0" algn="r">
              <a:lnSpc>
                <a:spcPct val="100000"/>
              </a:lnSpc>
              <a:spcBef>
                <a:spcPts val="0"/>
              </a:spcBef>
              <a:buNone/>
              <a:defRPr sz="1200">
                <a:solidFill>
                  <a:srgbClr val="8B8B8B"/>
                </a:solidFill>
                <a:latin typeface="Calibri"/>
                <a:ea typeface="Calibri"/>
                <a:cs typeface="Calibri"/>
                <a:sym typeface="Calibri"/>
              </a:defRPr>
            </a:lvl5pPr>
            <a:lvl6pPr indent="0" lvl="5" marL="0" marR="0" algn="r">
              <a:lnSpc>
                <a:spcPct val="100000"/>
              </a:lnSpc>
              <a:spcBef>
                <a:spcPts val="0"/>
              </a:spcBef>
              <a:buNone/>
              <a:defRPr sz="1200">
                <a:solidFill>
                  <a:srgbClr val="8B8B8B"/>
                </a:solidFill>
                <a:latin typeface="Calibri"/>
                <a:ea typeface="Calibri"/>
                <a:cs typeface="Calibri"/>
                <a:sym typeface="Calibri"/>
              </a:defRPr>
            </a:lvl6pPr>
            <a:lvl7pPr indent="0" lvl="6" marL="0" marR="0" algn="r">
              <a:lnSpc>
                <a:spcPct val="100000"/>
              </a:lnSpc>
              <a:spcBef>
                <a:spcPts val="0"/>
              </a:spcBef>
              <a:buNone/>
              <a:defRPr sz="1200">
                <a:solidFill>
                  <a:srgbClr val="8B8B8B"/>
                </a:solidFill>
                <a:latin typeface="Calibri"/>
                <a:ea typeface="Calibri"/>
                <a:cs typeface="Calibri"/>
                <a:sym typeface="Calibri"/>
              </a:defRPr>
            </a:lvl7pPr>
            <a:lvl8pPr indent="0" lvl="7" marL="0" marR="0" algn="r">
              <a:lnSpc>
                <a:spcPct val="100000"/>
              </a:lnSpc>
              <a:spcBef>
                <a:spcPts val="0"/>
              </a:spcBef>
              <a:buNone/>
              <a:defRPr sz="1200">
                <a:solidFill>
                  <a:srgbClr val="8B8B8B"/>
                </a:solidFill>
                <a:latin typeface="Calibri"/>
                <a:ea typeface="Calibri"/>
                <a:cs typeface="Calibri"/>
                <a:sym typeface="Calibri"/>
              </a:defRPr>
            </a:lvl8pPr>
            <a:lvl9pPr indent="0" lvl="8" marL="0" marR="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000">
              <a:solidFill>
                <a:schemeClr val="lt2"/>
              </a:solidFill>
              <a:latin typeface="Libre Franklin"/>
              <a:ea typeface="Libre Franklin"/>
              <a:cs typeface="Libre Franklin"/>
              <a:sym typeface="Libre Franklin"/>
            </a:endParaRPr>
          </a:p>
        </p:txBody>
      </p:sp>
      <p:sp>
        <p:nvSpPr>
          <p:cNvPr id="50" name="Google Shape;50;p103"/>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
        <p:nvSpPr>
          <p:cNvPr id="51" name="Google Shape;51;p103" title="Crop Mark"/>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0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04"/>
          <p:cNvSpPr txBox="1"/>
          <p:nvPr>
            <p:ph idx="1" type="body"/>
          </p:nvPr>
        </p:nvSpPr>
        <p:spPr>
          <a:xfrm>
            <a:off x="1028700" y="2340230"/>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55" name="Google Shape;55;p104"/>
          <p:cNvSpPr txBox="1"/>
          <p:nvPr>
            <p:ph idx="2" type="body"/>
          </p:nvPr>
        </p:nvSpPr>
        <p:spPr>
          <a:xfrm>
            <a:off x="1028700" y="3305208"/>
            <a:ext cx="333583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6" name="Google Shape;56;p104"/>
          <p:cNvSpPr txBox="1"/>
          <p:nvPr>
            <p:ph idx="3" type="body"/>
          </p:nvPr>
        </p:nvSpPr>
        <p:spPr>
          <a:xfrm>
            <a:off x="4893760" y="2349754"/>
            <a:ext cx="3335840"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2400"/>
              <a:buNone/>
              <a:defRPr b="0" sz="2400">
                <a:solidFill>
                  <a:schemeClr val="dk2"/>
                </a:solidFill>
              </a:defRPr>
            </a:lvl1pPr>
            <a:lvl2pPr indent="-228600" lvl="1" marL="914400" algn="l">
              <a:lnSpc>
                <a:spcPct val="94000"/>
              </a:lnSpc>
              <a:spcBef>
                <a:spcPts val="500"/>
              </a:spcBef>
              <a:spcAft>
                <a:spcPts val="0"/>
              </a:spcAft>
              <a:buClr>
                <a:schemeClr val="dk2"/>
              </a:buClr>
              <a:buSzPts val="1500"/>
              <a:buNone/>
              <a:defRPr b="1" sz="1500"/>
            </a:lvl2pPr>
            <a:lvl3pPr indent="-228600" lvl="2" marL="1371600" algn="l">
              <a:lnSpc>
                <a:spcPct val="94000"/>
              </a:lnSpc>
              <a:spcBef>
                <a:spcPts val="500"/>
              </a:spcBef>
              <a:spcAft>
                <a:spcPts val="0"/>
              </a:spcAft>
              <a:buClr>
                <a:schemeClr val="dk2"/>
              </a:buClr>
              <a:buSzPts val="1350"/>
              <a:buNone/>
              <a:defRPr b="1" sz="1350"/>
            </a:lvl3pPr>
            <a:lvl4pPr indent="-228600" lvl="3" marL="1828800" algn="l">
              <a:lnSpc>
                <a:spcPct val="94000"/>
              </a:lnSpc>
              <a:spcBef>
                <a:spcPts val="500"/>
              </a:spcBef>
              <a:spcAft>
                <a:spcPts val="0"/>
              </a:spcAft>
              <a:buClr>
                <a:schemeClr val="dk2"/>
              </a:buClr>
              <a:buSzPts val="1200"/>
              <a:buNone/>
              <a:defRPr b="1" sz="1200"/>
            </a:lvl4pPr>
            <a:lvl5pPr indent="-228600" lvl="4" marL="2286000" algn="l">
              <a:lnSpc>
                <a:spcPct val="94000"/>
              </a:lnSpc>
              <a:spcBef>
                <a:spcPts val="500"/>
              </a:spcBef>
              <a:spcAft>
                <a:spcPts val="0"/>
              </a:spcAft>
              <a:buClr>
                <a:schemeClr val="dk2"/>
              </a:buClr>
              <a:buSzPts val="1200"/>
              <a:buNone/>
              <a:defRPr b="1" sz="1200"/>
            </a:lvl5pPr>
            <a:lvl6pPr indent="-228600" lvl="5" marL="2743200" algn="l">
              <a:lnSpc>
                <a:spcPct val="94000"/>
              </a:lnSpc>
              <a:spcBef>
                <a:spcPts val="500"/>
              </a:spcBef>
              <a:spcAft>
                <a:spcPts val="0"/>
              </a:spcAft>
              <a:buClr>
                <a:schemeClr val="dk2"/>
              </a:buClr>
              <a:buSzPts val="1200"/>
              <a:buNone/>
              <a:defRPr b="1" sz="1200"/>
            </a:lvl6pPr>
            <a:lvl7pPr indent="-228600" lvl="6" marL="3200400" algn="l">
              <a:lnSpc>
                <a:spcPct val="94000"/>
              </a:lnSpc>
              <a:spcBef>
                <a:spcPts val="500"/>
              </a:spcBef>
              <a:spcAft>
                <a:spcPts val="0"/>
              </a:spcAft>
              <a:buClr>
                <a:schemeClr val="dk2"/>
              </a:buClr>
              <a:buSzPts val="1200"/>
              <a:buNone/>
              <a:defRPr b="1" sz="1200"/>
            </a:lvl7pPr>
            <a:lvl8pPr indent="-228600" lvl="7" marL="3657600" algn="l">
              <a:lnSpc>
                <a:spcPct val="94000"/>
              </a:lnSpc>
              <a:spcBef>
                <a:spcPts val="500"/>
              </a:spcBef>
              <a:spcAft>
                <a:spcPts val="0"/>
              </a:spcAft>
              <a:buClr>
                <a:schemeClr val="dk2"/>
              </a:buClr>
              <a:buSzPts val="1200"/>
              <a:buNone/>
              <a:defRPr b="1" sz="1200"/>
            </a:lvl8pPr>
            <a:lvl9pPr indent="-228600" lvl="8" marL="4114800" algn="l">
              <a:lnSpc>
                <a:spcPct val="94000"/>
              </a:lnSpc>
              <a:spcBef>
                <a:spcPts val="500"/>
              </a:spcBef>
              <a:spcAft>
                <a:spcPts val="200"/>
              </a:spcAft>
              <a:buClr>
                <a:schemeClr val="dk2"/>
              </a:buClr>
              <a:buSzPts val="1200"/>
              <a:buNone/>
              <a:defRPr b="1" sz="1200"/>
            </a:lvl9pPr>
          </a:lstStyle>
          <a:p/>
        </p:txBody>
      </p:sp>
      <p:sp>
        <p:nvSpPr>
          <p:cNvPr id="57" name="Google Shape;57;p104"/>
          <p:cNvSpPr txBox="1"/>
          <p:nvPr>
            <p:ph idx="4" type="body"/>
          </p:nvPr>
        </p:nvSpPr>
        <p:spPr>
          <a:xfrm>
            <a:off x="4893760" y="3305208"/>
            <a:ext cx="3335840"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8" name="Google Shape;58;p104"/>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sz="1200">
                <a:solidFill>
                  <a:srgbClr val="8B8B8B"/>
                </a:solidFill>
                <a:latin typeface="Calibri"/>
                <a:ea typeface="Calibri"/>
                <a:cs typeface="Calibri"/>
                <a:sym typeface="Calibri"/>
              </a:defRPr>
            </a:lvl1pPr>
            <a:lvl2pPr indent="0" lvl="1" marL="0" algn="r">
              <a:lnSpc>
                <a:spcPct val="100000"/>
              </a:lnSpc>
              <a:spcBef>
                <a:spcPts val="0"/>
              </a:spcBef>
              <a:buNone/>
              <a:defRPr sz="1200">
                <a:solidFill>
                  <a:srgbClr val="8B8B8B"/>
                </a:solidFill>
                <a:latin typeface="Calibri"/>
                <a:ea typeface="Calibri"/>
                <a:cs typeface="Calibri"/>
                <a:sym typeface="Calibri"/>
              </a:defRPr>
            </a:lvl2pPr>
            <a:lvl3pPr indent="0" lvl="2" marL="0" algn="r">
              <a:lnSpc>
                <a:spcPct val="100000"/>
              </a:lnSpc>
              <a:spcBef>
                <a:spcPts val="0"/>
              </a:spcBef>
              <a:buNone/>
              <a:defRPr sz="1200">
                <a:solidFill>
                  <a:srgbClr val="8B8B8B"/>
                </a:solidFill>
                <a:latin typeface="Calibri"/>
                <a:ea typeface="Calibri"/>
                <a:cs typeface="Calibri"/>
                <a:sym typeface="Calibri"/>
              </a:defRPr>
            </a:lvl3pPr>
            <a:lvl4pPr indent="0" lvl="3" marL="0" algn="r">
              <a:lnSpc>
                <a:spcPct val="100000"/>
              </a:lnSpc>
              <a:spcBef>
                <a:spcPts val="0"/>
              </a:spcBef>
              <a:buNone/>
              <a:defRPr sz="1200">
                <a:solidFill>
                  <a:srgbClr val="8B8B8B"/>
                </a:solidFill>
                <a:latin typeface="Calibri"/>
                <a:ea typeface="Calibri"/>
                <a:cs typeface="Calibri"/>
                <a:sym typeface="Calibri"/>
              </a:defRPr>
            </a:lvl4pPr>
            <a:lvl5pPr indent="0" lvl="4" marL="0" algn="r">
              <a:lnSpc>
                <a:spcPct val="100000"/>
              </a:lnSpc>
              <a:spcBef>
                <a:spcPts val="0"/>
              </a:spcBef>
              <a:buNone/>
              <a:defRPr sz="1200">
                <a:solidFill>
                  <a:srgbClr val="8B8B8B"/>
                </a:solidFill>
                <a:latin typeface="Calibri"/>
                <a:ea typeface="Calibri"/>
                <a:cs typeface="Calibri"/>
                <a:sym typeface="Calibri"/>
              </a:defRPr>
            </a:lvl5pPr>
            <a:lvl6pPr indent="0" lvl="5" marL="0" algn="r">
              <a:lnSpc>
                <a:spcPct val="100000"/>
              </a:lnSpc>
              <a:spcBef>
                <a:spcPts val="0"/>
              </a:spcBef>
              <a:buNone/>
              <a:defRPr sz="1200">
                <a:solidFill>
                  <a:srgbClr val="8B8B8B"/>
                </a:solidFill>
                <a:latin typeface="Calibri"/>
                <a:ea typeface="Calibri"/>
                <a:cs typeface="Calibri"/>
                <a:sym typeface="Calibri"/>
              </a:defRPr>
            </a:lvl6pPr>
            <a:lvl7pPr indent="0" lvl="6" marL="0" algn="r">
              <a:lnSpc>
                <a:spcPct val="100000"/>
              </a:lnSpc>
              <a:spcBef>
                <a:spcPts val="0"/>
              </a:spcBef>
              <a:buNone/>
              <a:defRPr sz="1200">
                <a:solidFill>
                  <a:srgbClr val="8B8B8B"/>
                </a:solidFill>
                <a:latin typeface="Calibri"/>
                <a:ea typeface="Calibri"/>
                <a:cs typeface="Calibri"/>
                <a:sym typeface="Calibri"/>
              </a:defRPr>
            </a:lvl7pPr>
            <a:lvl8pPr indent="0" lvl="7" marL="0" algn="r">
              <a:lnSpc>
                <a:spcPct val="100000"/>
              </a:lnSpc>
              <a:spcBef>
                <a:spcPts val="0"/>
              </a:spcBef>
              <a:buNone/>
              <a:defRPr sz="1200">
                <a:solidFill>
                  <a:srgbClr val="8B8B8B"/>
                </a:solidFill>
                <a:latin typeface="Calibri"/>
                <a:ea typeface="Calibri"/>
                <a:cs typeface="Calibri"/>
                <a:sym typeface="Calibri"/>
              </a:defRPr>
            </a:lvl8pPr>
            <a:lvl9pPr indent="0" lvl="8" marL="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1" name="Shape 61"/>
        <p:cNvGrpSpPr/>
        <p:nvPr/>
      </p:nvGrpSpPr>
      <p:grpSpPr>
        <a:xfrm>
          <a:off x="0" y="0"/>
          <a:ext cx="0" cy="0"/>
          <a:chOff x="0" y="0"/>
          <a:chExt cx="0" cy="0"/>
        </a:xfrm>
      </p:grpSpPr>
      <p:sp>
        <p:nvSpPr>
          <p:cNvPr id="62" name="Google Shape;62;p105"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5"/>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400"/>
              <a:buFont typeface="Libre Franklin"/>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5"/>
          <p:cNvSpPr txBox="1"/>
          <p:nvPr>
            <p:ph idx="1" type="body"/>
          </p:nvPr>
        </p:nvSpPr>
        <p:spPr>
          <a:xfrm>
            <a:off x="4692015" y="685801"/>
            <a:ext cx="3909060" cy="5175250"/>
          </a:xfrm>
          <a:prstGeom prst="rect">
            <a:avLst/>
          </a:prstGeom>
          <a:noFill/>
          <a:ln>
            <a:noFill/>
          </a:ln>
        </p:spPr>
        <p:txBody>
          <a:bodyPr anchorCtr="0" anchor="t" bIns="45700" lIns="91425" spcFirstLastPara="1" rIns="91425" wrap="square" tIns="45700">
            <a:normAutofit/>
          </a:bodyPr>
          <a:lstStyle>
            <a:lvl1pPr indent="-323850" lvl="0" marL="457200" algn="l">
              <a:lnSpc>
                <a:spcPct val="94000"/>
              </a:lnSpc>
              <a:spcBef>
                <a:spcPts val="1000"/>
              </a:spcBef>
              <a:spcAft>
                <a:spcPts val="0"/>
              </a:spcAft>
              <a:buClr>
                <a:schemeClr val="dk2"/>
              </a:buClr>
              <a:buSzPts val="1500"/>
              <a:buChar char="■"/>
              <a:defRPr sz="1500"/>
            </a:lvl1pPr>
            <a:lvl2pPr indent="-323850" lvl="1" marL="914400" algn="l">
              <a:lnSpc>
                <a:spcPct val="94000"/>
              </a:lnSpc>
              <a:spcBef>
                <a:spcPts val="500"/>
              </a:spcBef>
              <a:spcAft>
                <a:spcPts val="0"/>
              </a:spcAft>
              <a:buClr>
                <a:schemeClr val="dk2"/>
              </a:buClr>
              <a:buSzPts val="1500"/>
              <a:buChar char="–"/>
              <a:defRPr sz="1500"/>
            </a:lvl2pPr>
            <a:lvl3pPr indent="-314325" lvl="2" marL="1371600" algn="l">
              <a:lnSpc>
                <a:spcPct val="94000"/>
              </a:lnSpc>
              <a:spcBef>
                <a:spcPts val="500"/>
              </a:spcBef>
              <a:spcAft>
                <a:spcPts val="0"/>
              </a:spcAft>
              <a:buClr>
                <a:schemeClr val="dk2"/>
              </a:buClr>
              <a:buSzPts val="1350"/>
              <a:buChar char="■"/>
              <a:defRPr sz="1350"/>
            </a:lvl3pPr>
            <a:lvl4pPr indent="-314325" lvl="3" marL="1828800" algn="l">
              <a:lnSpc>
                <a:spcPct val="94000"/>
              </a:lnSpc>
              <a:spcBef>
                <a:spcPts val="500"/>
              </a:spcBef>
              <a:spcAft>
                <a:spcPts val="0"/>
              </a:spcAft>
              <a:buClr>
                <a:schemeClr val="dk2"/>
              </a:buClr>
              <a:buSzPts val="1350"/>
              <a:buChar char="–"/>
              <a:defRPr sz="1350"/>
            </a:lvl4pPr>
            <a:lvl5pPr indent="-304800" lvl="4" marL="2286000" algn="l">
              <a:lnSpc>
                <a:spcPct val="94000"/>
              </a:lnSpc>
              <a:spcBef>
                <a:spcPts val="500"/>
              </a:spcBef>
              <a:spcAft>
                <a:spcPts val="0"/>
              </a:spcAft>
              <a:buClr>
                <a:schemeClr val="dk2"/>
              </a:buClr>
              <a:buSzPts val="1200"/>
              <a:buChar char="■"/>
              <a:defRPr sz="1200"/>
            </a:lvl5pPr>
            <a:lvl6pPr indent="-304800" lvl="5" marL="2743200" algn="l">
              <a:lnSpc>
                <a:spcPct val="94000"/>
              </a:lnSpc>
              <a:spcBef>
                <a:spcPts val="500"/>
              </a:spcBef>
              <a:spcAft>
                <a:spcPts val="0"/>
              </a:spcAft>
              <a:buClr>
                <a:schemeClr val="dk2"/>
              </a:buClr>
              <a:buSzPts val="1200"/>
              <a:buChar char="–"/>
              <a:defRPr sz="1200"/>
            </a:lvl6pPr>
            <a:lvl7pPr indent="-304800" lvl="6" marL="3200400" algn="l">
              <a:lnSpc>
                <a:spcPct val="94000"/>
              </a:lnSpc>
              <a:spcBef>
                <a:spcPts val="500"/>
              </a:spcBef>
              <a:spcAft>
                <a:spcPts val="0"/>
              </a:spcAft>
              <a:buClr>
                <a:schemeClr val="dk2"/>
              </a:buClr>
              <a:buSzPts val="1200"/>
              <a:buChar char="■"/>
              <a:defRPr sz="1200"/>
            </a:lvl7pPr>
            <a:lvl8pPr indent="-304800" lvl="7" marL="3657600" algn="l">
              <a:lnSpc>
                <a:spcPct val="94000"/>
              </a:lnSpc>
              <a:spcBef>
                <a:spcPts val="500"/>
              </a:spcBef>
              <a:spcAft>
                <a:spcPts val="0"/>
              </a:spcAft>
              <a:buClr>
                <a:schemeClr val="dk2"/>
              </a:buClr>
              <a:buSzPts val="1200"/>
              <a:buChar char="–"/>
              <a:defRPr sz="1200"/>
            </a:lvl8pPr>
            <a:lvl9pPr indent="-304800" lvl="8" marL="4114800" algn="l">
              <a:lnSpc>
                <a:spcPct val="94000"/>
              </a:lnSpc>
              <a:spcBef>
                <a:spcPts val="500"/>
              </a:spcBef>
              <a:spcAft>
                <a:spcPts val="200"/>
              </a:spcAft>
              <a:buClr>
                <a:schemeClr val="dk2"/>
              </a:buClr>
              <a:buSzPts val="1200"/>
              <a:buChar char="■"/>
              <a:defRPr sz="1200"/>
            </a:lvl9pPr>
          </a:lstStyle>
          <a:p/>
        </p:txBody>
      </p:sp>
      <p:sp>
        <p:nvSpPr>
          <p:cNvPr id="65" name="Google Shape;65;p105"/>
          <p:cNvSpPr txBox="1"/>
          <p:nvPr>
            <p:ph idx="2" type="body"/>
          </p:nvPr>
        </p:nvSpPr>
        <p:spPr>
          <a:xfrm>
            <a:off x="542925" y="2856344"/>
            <a:ext cx="289179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66" name="Google Shape;66;p105"/>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5"/>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5"/>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buNone/>
              <a:defRPr sz="1200">
                <a:solidFill>
                  <a:srgbClr val="8B8B8B"/>
                </a:solidFill>
                <a:latin typeface="Calibri"/>
                <a:ea typeface="Calibri"/>
                <a:cs typeface="Calibri"/>
                <a:sym typeface="Calibri"/>
              </a:defRPr>
            </a:lvl1pPr>
            <a:lvl2pPr indent="0" lvl="1" marL="0" marR="0" algn="r">
              <a:lnSpc>
                <a:spcPct val="100000"/>
              </a:lnSpc>
              <a:spcBef>
                <a:spcPts val="0"/>
              </a:spcBef>
              <a:buNone/>
              <a:defRPr sz="1200">
                <a:solidFill>
                  <a:srgbClr val="8B8B8B"/>
                </a:solidFill>
                <a:latin typeface="Calibri"/>
                <a:ea typeface="Calibri"/>
                <a:cs typeface="Calibri"/>
                <a:sym typeface="Calibri"/>
              </a:defRPr>
            </a:lvl2pPr>
            <a:lvl3pPr indent="0" lvl="2" marL="0" marR="0" algn="r">
              <a:lnSpc>
                <a:spcPct val="100000"/>
              </a:lnSpc>
              <a:spcBef>
                <a:spcPts val="0"/>
              </a:spcBef>
              <a:buNone/>
              <a:defRPr sz="1200">
                <a:solidFill>
                  <a:srgbClr val="8B8B8B"/>
                </a:solidFill>
                <a:latin typeface="Calibri"/>
                <a:ea typeface="Calibri"/>
                <a:cs typeface="Calibri"/>
                <a:sym typeface="Calibri"/>
              </a:defRPr>
            </a:lvl3pPr>
            <a:lvl4pPr indent="0" lvl="3" marL="0" marR="0" algn="r">
              <a:lnSpc>
                <a:spcPct val="100000"/>
              </a:lnSpc>
              <a:spcBef>
                <a:spcPts val="0"/>
              </a:spcBef>
              <a:buNone/>
              <a:defRPr sz="1200">
                <a:solidFill>
                  <a:srgbClr val="8B8B8B"/>
                </a:solidFill>
                <a:latin typeface="Calibri"/>
                <a:ea typeface="Calibri"/>
                <a:cs typeface="Calibri"/>
                <a:sym typeface="Calibri"/>
              </a:defRPr>
            </a:lvl4pPr>
            <a:lvl5pPr indent="0" lvl="4" marL="0" marR="0" algn="r">
              <a:lnSpc>
                <a:spcPct val="100000"/>
              </a:lnSpc>
              <a:spcBef>
                <a:spcPts val="0"/>
              </a:spcBef>
              <a:buNone/>
              <a:defRPr sz="1200">
                <a:solidFill>
                  <a:srgbClr val="8B8B8B"/>
                </a:solidFill>
                <a:latin typeface="Calibri"/>
                <a:ea typeface="Calibri"/>
                <a:cs typeface="Calibri"/>
                <a:sym typeface="Calibri"/>
              </a:defRPr>
            </a:lvl5pPr>
            <a:lvl6pPr indent="0" lvl="5" marL="0" marR="0" algn="r">
              <a:lnSpc>
                <a:spcPct val="100000"/>
              </a:lnSpc>
              <a:spcBef>
                <a:spcPts val="0"/>
              </a:spcBef>
              <a:buNone/>
              <a:defRPr sz="1200">
                <a:solidFill>
                  <a:srgbClr val="8B8B8B"/>
                </a:solidFill>
                <a:latin typeface="Calibri"/>
                <a:ea typeface="Calibri"/>
                <a:cs typeface="Calibri"/>
                <a:sym typeface="Calibri"/>
              </a:defRPr>
            </a:lvl6pPr>
            <a:lvl7pPr indent="0" lvl="6" marL="0" marR="0" algn="r">
              <a:lnSpc>
                <a:spcPct val="100000"/>
              </a:lnSpc>
              <a:spcBef>
                <a:spcPts val="0"/>
              </a:spcBef>
              <a:buNone/>
              <a:defRPr sz="1200">
                <a:solidFill>
                  <a:srgbClr val="8B8B8B"/>
                </a:solidFill>
                <a:latin typeface="Calibri"/>
                <a:ea typeface="Calibri"/>
                <a:cs typeface="Calibri"/>
                <a:sym typeface="Calibri"/>
              </a:defRPr>
            </a:lvl7pPr>
            <a:lvl8pPr indent="0" lvl="7" marL="0" marR="0" algn="r">
              <a:lnSpc>
                <a:spcPct val="100000"/>
              </a:lnSpc>
              <a:spcBef>
                <a:spcPts val="0"/>
              </a:spcBef>
              <a:buNone/>
              <a:defRPr sz="1200">
                <a:solidFill>
                  <a:srgbClr val="8B8B8B"/>
                </a:solidFill>
                <a:latin typeface="Calibri"/>
                <a:ea typeface="Calibri"/>
                <a:cs typeface="Calibri"/>
                <a:sym typeface="Calibri"/>
              </a:defRPr>
            </a:lvl8pPr>
            <a:lvl9pPr indent="0" lvl="8" marL="0" marR="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000">
              <a:solidFill>
                <a:schemeClr val="dk2"/>
              </a:solidFill>
              <a:latin typeface="Libre Franklin"/>
              <a:ea typeface="Libre Franklin"/>
              <a:cs typeface="Libre Franklin"/>
              <a:sym typeface="Libre Franklin"/>
            </a:endParaRPr>
          </a:p>
        </p:txBody>
      </p:sp>
      <p:sp>
        <p:nvSpPr>
          <p:cNvPr id="69" name="Google Shape;69;p105"/>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5"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1" name="Shape 71"/>
        <p:cNvGrpSpPr/>
        <p:nvPr/>
      </p:nvGrpSpPr>
      <p:grpSpPr>
        <a:xfrm>
          <a:off x="0" y="0"/>
          <a:ext cx="0" cy="0"/>
          <a:chOff x="0" y="0"/>
          <a:chExt cx="0" cy="0"/>
        </a:xfrm>
      </p:grpSpPr>
      <p:sp>
        <p:nvSpPr>
          <p:cNvPr id="72" name="Google Shape;72;p106"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6"/>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400"/>
              <a:buFont typeface="Libre Franklin"/>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6"/>
          <p:cNvSpPr/>
          <p:nvPr>
            <p:ph idx="2" type="pic"/>
          </p:nvPr>
        </p:nvSpPr>
        <p:spPr>
          <a:xfrm>
            <a:off x="4149090" y="1"/>
            <a:ext cx="4994910" cy="6857999"/>
          </a:xfrm>
          <a:prstGeom prst="rect">
            <a:avLst/>
          </a:prstGeom>
          <a:noFill/>
          <a:ln>
            <a:noFill/>
          </a:ln>
        </p:spPr>
      </p:sp>
      <p:sp>
        <p:nvSpPr>
          <p:cNvPr id="75" name="Google Shape;75;p106"/>
          <p:cNvSpPr txBox="1"/>
          <p:nvPr>
            <p:ph idx="1" type="body"/>
          </p:nvPr>
        </p:nvSpPr>
        <p:spPr>
          <a:xfrm>
            <a:off x="542925" y="2855968"/>
            <a:ext cx="289179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050"/>
              <a:buNone/>
              <a:defRPr sz="1050"/>
            </a:lvl2pPr>
            <a:lvl3pPr indent="-228600" lvl="2" marL="1371600" algn="l">
              <a:lnSpc>
                <a:spcPct val="94000"/>
              </a:lnSpc>
              <a:spcBef>
                <a:spcPts val="500"/>
              </a:spcBef>
              <a:spcAft>
                <a:spcPts val="0"/>
              </a:spcAft>
              <a:buClr>
                <a:schemeClr val="dk2"/>
              </a:buClr>
              <a:buSzPts val="900"/>
              <a:buNone/>
              <a:defRPr sz="900"/>
            </a:lvl3pPr>
            <a:lvl4pPr indent="-228600" lvl="3" marL="1828800" algn="l">
              <a:lnSpc>
                <a:spcPct val="94000"/>
              </a:lnSpc>
              <a:spcBef>
                <a:spcPts val="500"/>
              </a:spcBef>
              <a:spcAft>
                <a:spcPts val="0"/>
              </a:spcAft>
              <a:buClr>
                <a:schemeClr val="dk2"/>
              </a:buClr>
              <a:buSzPts val="750"/>
              <a:buNone/>
              <a:defRPr sz="750"/>
            </a:lvl4pPr>
            <a:lvl5pPr indent="-228600" lvl="4" marL="2286000" algn="l">
              <a:lnSpc>
                <a:spcPct val="94000"/>
              </a:lnSpc>
              <a:spcBef>
                <a:spcPts val="500"/>
              </a:spcBef>
              <a:spcAft>
                <a:spcPts val="0"/>
              </a:spcAft>
              <a:buClr>
                <a:schemeClr val="dk2"/>
              </a:buClr>
              <a:buSzPts val="750"/>
              <a:buNone/>
              <a:defRPr sz="750"/>
            </a:lvl5pPr>
            <a:lvl6pPr indent="-228600" lvl="5" marL="2743200" algn="l">
              <a:lnSpc>
                <a:spcPct val="94000"/>
              </a:lnSpc>
              <a:spcBef>
                <a:spcPts val="500"/>
              </a:spcBef>
              <a:spcAft>
                <a:spcPts val="0"/>
              </a:spcAft>
              <a:buClr>
                <a:schemeClr val="dk2"/>
              </a:buClr>
              <a:buSzPts val="750"/>
              <a:buNone/>
              <a:defRPr sz="750"/>
            </a:lvl6pPr>
            <a:lvl7pPr indent="-228600" lvl="6" marL="3200400" algn="l">
              <a:lnSpc>
                <a:spcPct val="94000"/>
              </a:lnSpc>
              <a:spcBef>
                <a:spcPts val="500"/>
              </a:spcBef>
              <a:spcAft>
                <a:spcPts val="0"/>
              </a:spcAft>
              <a:buClr>
                <a:schemeClr val="dk2"/>
              </a:buClr>
              <a:buSzPts val="750"/>
              <a:buNone/>
              <a:defRPr sz="750"/>
            </a:lvl7pPr>
            <a:lvl8pPr indent="-228600" lvl="7" marL="3657600" algn="l">
              <a:lnSpc>
                <a:spcPct val="94000"/>
              </a:lnSpc>
              <a:spcBef>
                <a:spcPts val="500"/>
              </a:spcBef>
              <a:spcAft>
                <a:spcPts val="0"/>
              </a:spcAft>
              <a:buClr>
                <a:schemeClr val="dk2"/>
              </a:buClr>
              <a:buSzPts val="750"/>
              <a:buNone/>
              <a:defRPr sz="750"/>
            </a:lvl8pPr>
            <a:lvl9pPr indent="-228600" lvl="8" marL="4114800" algn="l">
              <a:lnSpc>
                <a:spcPct val="94000"/>
              </a:lnSpc>
              <a:spcBef>
                <a:spcPts val="500"/>
              </a:spcBef>
              <a:spcAft>
                <a:spcPts val="200"/>
              </a:spcAft>
              <a:buClr>
                <a:schemeClr val="dk2"/>
              </a:buClr>
              <a:buSzPts val="750"/>
              <a:buNone/>
              <a:defRPr sz="750"/>
            </a:lvl9pPr>
          </a:lstStyle>
          <a:p/>
        </p:txBody>
      </p:sp>
      <p:sp>
        <p:nvSpPr>
          <p:cNvPr id="76" name="Google Shape;76;p106"/>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6"/>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6"/>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buNone/>
              <a:defRPr sz="1200">
                <a:solidFill>
                  <a:srgbClr val="8B8B8B"/>
                </a:solidFill>
                <a:latin typeface="Calibri"/>
                <a:ea typeface="Calibri"/>
                <a:cs typeface="Calibri"/>
                <a:sym typeface="Calibri"/>
              </a:defRPr>
            </a:lvl1pPr>
            <a:lvl2pPr indent="0" lvl="1" marL="0" marR="0" algn="r">
              <a:lnSpc>
                <a:spcPct val="100000"/>
              </a:lnSpc>
              <a:spcBef>
                <a:spcPts val="0"/>
              </a:spcBef>
              <a:buNone/>
              <a:defRPr sz="1200">
                <a:solidFill>
                  <a:srgbClr val="8B8B8B"/>
                </a:solidFill>
                <a:latin typeface="Calibri"/>
                <a:ea typeface="Calibri"/>
                <a:cs typeface="Calibri"/>
                <a:sym typeface="Calibri"/>
              </a:defRPr>
            </a:lvl2pPr>
            <a:lvl3pPr indent="0" lvl="2" marL="0" marR="0" algn="r">
              <a:lnSpc>
                <a:spcPct val="100000"/>
              </a:lnSpc>
              <a:spcBef>
                <a:spcPts val="0"/>
              </a:spcBef>
              <a:buNone/>
              <a:defRPr sz="1200">
                <a:solidFill>
                  <a:srgbClr val="8B8B8B"/>
                </a:solidFill>
                <a:latin typeface="Calibri"/>
                <a:ea typeface="Calibri"/>
                <a:cs typeface="Calibri"/>
                <a:sym typeface="Calibri"/>
              </a:defRPr>
            </a:lvl3pPr>
            <a:lvl4pPr indent="0" lvl="3" marL="0" marR="0" algn="r">
              <a:lnSpc>
                <a:spcPct val="100000"/>
              </a:lnSpc>
              <a:spcBef>
                <a:spcPts val="0"/>
              </a:spcBef>
              <a:buNone/>
              <a:defRPr sz="1200">
                <a:solidFill>
                  <a:srgbClr val="8B8B8B"/>
                </a:solidFill>
                <a:latin typeface="Calibri"/>
                <a:ea typeface="Calibri"/>
                <a:cs typeface="Calibri"/>
                <a:sym typeface="Calibri"/>
              </a:defRPr>
            </a:lvl4pPr>
            <a:lvl5pPr indent="0" lvl="4" marL="0" marR="0" algn="r">
              <a:lnSpc>
                <a:spcPct val="100000"/>
              </a:lnSpc>
              <a:spcBef>
                <a:spcPts val="0"/>
              </a:spcBef>
              <a:buNone/>
              <a:defRPr sz="1200">
                <a:solidFill>
                  <a:srgbClr val="8B8B8B"/>
                </a:solidFill>
                <a:latin typeface="Calibri"/>
                <a:ea typeface="Calibri"/>
                <a:cs typeface="Calibri"/>
                <a:sym typeface="Calibri"/>
              </a:defRPr>
            </a:lvl5pPr>
            <a:lvl6pPr indent="0" lvl="5" marL="0" marR="0" algn="r">
              <a:lnSpc>
                <a:spcPct val="100000"/>
              </a:lnSpc>
              <a:spcBef>
                <a:spcPts val="0"/>
              </a:spcBef>
              <a:buNone/>
              <a:defRPr sz="1200">
                <a:solidFill>
                  <a:srgbClr val="8B8B8B"/>
                </a:solidFill>
                <a:latin typeface="Calibri"/>
                <a:ea typeface="Calibri"/>
                <a:cs typeface="Calibri"/>
                <a:sym typeface="Calibri"/>
              </a:defRPr>
            </a:lvl6pPr>
            <a:lvl7pPr indent="0" lvl="6" marL="0" marR="0" algn="r">
              <a:lnSpc>
                <a:spcPct val="100000"/>
              </a:lnSpc>
              <a:spcBef>
                <a:spcPts val="0"/>
              </a:spcBef>
              <a:buNone/>
              <a:defRPr sz="1200">
                <a:solidFill>
                  <a:srgbClr val="8B8B8B"/>
                </a:solidFill>
                <a:latin typeface="Calibri"/>
                <a:ea typeface="Calibri"/>
                <a:cs typeface="Calibri"/>
                <a:sym typeface="Calibri"/>
              </a:defRPr>
            </a:lvl7pPr>
            <a:lvl8pPr indent="0" lvl="7" marL="0" marR="0" algn="r">
              <a:lnSpc>
                <a:spcPct val="100000"/>
              </a:lnSpc>
              <a:spcBef>
                <a:spcPts val="0"/>
              </a:spcBef>
              <a:buNone/>
              <a:defRPr sz="1200">
                <a:solidFill>
                  <a:srgbClr val="8B8B8B"/>
                </a:solidFill>
                <a:latin typeface="Calibri"/>
                <a:ea typeface="Calibri"/>
                <a:cs typeface="Calibri"/>
                <a:sym typeface="Calibri"/>
              </a:defRPr>
            </a:lvl8pPr>
            <a:lvl9pPr indent="0" lvl="8" marL="0" marR="0" algn="r">
              <a:lnSpc>
                <a:spcPct val="100000"/>
              </a:lnSpc>
              <a:spcBef>
                <a:spcPts val="0"/>
              </a:spcBef>
              <a:buNone/>
              <a:defRPr sz="1200">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000">
              <a:solidFill>
                <a:schemeClr val="dk2"/>
              </a:solidFill>
              <a:latin typeface="Libre Franklin"/>
              <a:ea typeface="Libre Franklin"/>
              <a:cs typeface="Libre Franklin"/>
              <a:sym typeface="Libre Franklin"/>
            </a:endParaRPr>
          </a:p>
        </p:txBody>
      </p:sp>
      <p:sp>
        <p:nvSpPr>
          <p:cNvPr id="79" name="Google Shape;79;p106"/>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6"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9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8" name="Google Shape;8;p97"/>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9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9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000">
              <a:solidFill>
                <a:schemeClr val="dk2"/>
              </a:solidFill>
              <a:latin typeface="Libre Franklin"/>
              <a:ea typeface="Libre Franklin"/>
              <a:cs typeface="Libre Franklin"/>
              <a:sym typeface="Libre Franklin"/>
            </a:endParaRPr>
          </a:p>
        </p:txBody>
      </p:sp>
      <p:sp>
        <p:nvSpPr>
          <p:cNvPr id="11" name="Google Shape;11;p97"/>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97" title="Side bar"/>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12">
          <p15:clr>
            <a:srgbClr val="F26B43"/>
          </p15:clr>
        </p15:guide>
        <p15:guide id="2" pos="936">
          <p15:clr>
            <a:srgbClr val="F26B43"/>
          </p15:clr>
        </p15:guide>
        <p15:guide id="3" pos="864">
          <p15:clr>
            <a:srgbClr val="F26B43"/>
          </p15:clr>
        </p15:guide>
        <p15:guide id="4" orient="horz" pos="1368">
          <p15:clr>
            <a:srgbClr val="F26B43"/>
          </p15:clr>
        </p15:guide>
        <p15:guide id="5"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5184">
          <p15:clr>
            <a:srgbClr val="F26B43"/>
          </p15:clr>
        </p15:guide>
        <p15:guide id="10" pos="702">
          <p15:clr>
            <a:srgbClr val="F26B43"/>
          </p15:clr>
        </p15:guide>
        <p15:guide id="11"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en.wikipedia.org/wiki/Nutch" TargetMode="External"/><Relationship Id="rId4" Type="http://schemas.openxmlformats.org/officeDocument/2006/relationships/image" Target="../media/image7.png"/><Relationship Id="rId5" Type="http://schemas.openxmlformats.org/officeDocument/2006/relationships/image" Target="../media/image12.gif"/><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s://www.youtube.com/watch?v=8r7kHT4K1p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6.gif"/><Relationship Id="rId5" Type="http://schemas.openxmlformats.org/officeDocument/2006/relationships/image" Target="../media/image9.png"/><Relationship Id="rId6" Type="http://schemas.openxmlformats.org/officeDocument/2006/relationships/image" Target="../media/image3.jpg"/><Relationship Id="rId7" Type="http://schemas.openxmlformats.org/officeDocument/2006/relationships/image" Target="../media/image18.jpg"/><Relationship Id="rId8"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youtube.com/watch?v=WB9zr0IZCPQ" TargetMode="Externa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hyperlink" Target="http://en.wikipedia.org/wiki/Apache_Hadoop" TargetMode="External"/><Relationship Id="rId5" Type="http://schemas.openxmlformats.org/officeDocument/2006/relationships/hyperlink" Target="http://en.wikipedia.org/wiki/Apache_Hadoo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hyperlink" Target="https://www.youtube.com/watch?v=8r7kHT4K1pA"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9.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data-flair.training/blogs/hadoop-hdfs-data-read-and-write-operation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data-flair.training/blogs/learn-hadoop-hdfs-fault-toleranc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simplilearn.com/tutorials/hadoop-tutorial/hadoop-ecosyste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nvSpPr>
        <p:spPr>
          <a:xfrm>
            <a:off x="685800" y="2130480"/>
            <a:ext cx="7772040" cy="14695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Chapter 1</a:t>
            </a:r>
            <a:br>
              <a:rPr b="0" i="0" lang="en-US" sz="4400" u="none" cap="none" strike="noStrike">
                <a:solidFill>
                  <a:srgbClr val="000000"/>
                </a:solidFill>
                <a:latin typeface="Calibri"/>
                <a:ea typeface="Calibri"/>
                <a:cs typeface="Calibri"/>
                <a:sym typeface="Calibri"/>
              </a:rPr>
            </a:br>
            <a:endParaRPr b="0" i="0" sz="4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0" lang="en-US" sz="4400" u="none" cap="none" strike="noStrike">
                <a:solidFill>
                  <a:srgbClr val="000000"/>
                </a:solidFill>
                <a:latin typeface="Calibri"/>
                <a:ea typeface="Calibri"/>
                <a:cs typeface="Calibri"/>
                <a:sym typeface="Calibri"/>
              </a:rPr>
              <a:t>Introduction to Hadoop </a:t>
            </a:r>
            <a:br>
              <a:rPr b="0" i="0" lang="en-US" sz="4400" u="none" cap="none" strike="noStrike">
                <a:solidFill>
                  <a:srgbClr val="000000"/>
                </a:solidFill>
                <a:latin typeface="Calibri"/>
                <a:ea typeface="Calibri"/>
                <a:cs typeface="Calibri"/>
                <a:sym typeface="Calibri"/>
              </a:rPr>
            </a:br>
            <a:endParaRPr b="0" i="0" sz="1800" u="none" cap="none" strike="noStrike">
              <a:solidFill>
                <a:schemeClr val="dk1"/>
              </a:solidFill>
              <a:latin typeface="Libre Franklin"/>
              <a:ea typeface="Libre Franklin"/>
              <a:cs typeface="Libre Franklin"/>
              <a:sym typeface="Libre Franklin"/>
            </a:endParaRPr>
          </a:p>
        </p:txBody>
      </p:sp>
      <p:sp>
        <p:nvSpPr>
          <p:cNvPr id="99" name="Google Shape;99;p1"/>
          <p:cNvSpPr txBox="1"/>
          <p:nvPr/>
        </p:nvSpPr>
        <p:spPr>
          <a:xfrm>
            <a:off x="1371600" y="3886200"/>
            <a:ext cx="6400440" cy="17521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100" name="Google Shape;100;p1"/>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Distributed Systems</a:t>
            </a:r>
            <a:endParaRPr/>
          </a:p>
        </p:txBody>
      </p:sp>
      <p:sp>
        <p:nvSpPr>
          <p:cNvPr id="164" name="Google Shape;164;p4"/>
          <p:cNvSpPr txBox="1"/>
          <p:nvPr>
            <p:ph idx="1" type="body"/>
          </p:nvPr>
        </p:nvSpPr>
        <p:spPr>
          <a:xfrm>
            <a:off x="925034" y="1600200"/>
            <a:ext cx="6009166" cy="41148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 better solution: more computers</a:t>
            </a:r>
            <a:endParaRPr/>
          </a:p>
          <a:p>
            <a:pPr indent="-384048" lvl="1" marL="914400" rtl="0" algn="l">
              <a:lnSpc>
                <a:spcPct val="94000"/>
              </a:lnSpc>
              <a:spcBef>
                <a:spcPts val="700"/>
              </a:spcBef>
              <a:spcAft>
                <a:spcPts val="0"/>
              </a:spcAft>
              <a:buClr>
                <a:schemeClr val="dk2"/>
              </a:buClr>
              <a:buSzPts val="2400"/>
              <a:buChar char="–"/>
            </a:pPr>
            <a:r>
              <a:rPr lang="en-US" sz="2400"/>
              <a:t>Distributed systems -use multiple machines for a single job</a:t>
            </a:r>
            <a:endParaRPr sz="2400"/>
          </a:p>
        </p:txBody>
      </p:sp>
      <p:sp>
        <p:nvSpPr>
          <p:cNvPr id="165" name="Google Shape;165;p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166" name="Google Shape;166;p4"/>
          <p:cNvPicPr preferRelativeResize="0"/>
          <p:nvPr/>
        </p:nvPicPr>
        <p:blipFill rotWithShape="1">
          <a:blip r:embed="rId3">
            <a:alphaModFix/>
          </a:blip>
          <a:srcRect b="0" l="0" r="0" t="0"/>
          <a:stretch/>
        </p:blipFill>
        <p:spPr>
          <a:xfrm>
            <a:off x="6603984" y="2548175"/>
            <a:ext cx="2388769" cy="41148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Challenges with Distributed Systems</a:t>
            </a:r>
            <a:endParaRPr/>
          </a:p>
        </p:txBody>
      </p:sp>
      <p:sp>
        <p:nvSpPr>
          <p:cNvPr id="172" name="Google Shape;172;p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800"/>
              <a:buChar char="■"/>
            </a:pPr>
            <a:r>
              <a:rPr lang="en-US" sz="2800"/>
              <a:t>Challenges with Distributed Systems</a:t>
            </a:r>
            <a:endParaRPr/>
          </a:p>
          <a:p>
            <a:pPr indent="-384048" lvl="1" marL="914400" rtl="0" algn="l">
              <a:lnSpc>
                <a:spcPct val="94000"/>
              </a:lnSpc>
              <a:spcBef>
                <a:spcPts val="700"/>
              </a:spcBef>
              <a:spcAft>
                <a:spcPts val="0"/>
              </a:spcAft>
              <a:buClr>
                <a:schemeClr val="dk2"/>
              </a:buClr>
              <a:buSzPts val="2800"/>
              <a:buChar char="–"/>
            </a:pPr>
            <a:r>
              <a:rPr lang="en-US" sz="2800"/>
              <a:t>Programming complexity</a:t>
            </a:r>
            <a:endParaRPr/>
          </a:p>
          <a:p>
            <a:pPr indent="-384047" lvl="2" marL="1371600" rtl="0" algn="l">
              <a:lnSpc>
                <a:spcPct val="94000"/>
              </a:lnSpc>
              <a:spcBef>
                <a:spcPts val="700"/>
              </a:spcBef>
              <a:spcAft>
                <a:spcPts val="0"/>
              </a:spcAft>
              <a:buClr>
                <a:schemeClr val="dk2"/>
              </a:buClr>
              <a:buSzPts val="2400"/>
              <a:buChar char="■"/>
            </a:pPr>
            <a:r>
              <a:rPr lang="en-US" sz="2400"/>
              <a:t>Keeping data and processes in sync</a:t>
            </a:r>
            <a:endParaRPr/>
          </a:p>
          <a:p>
            <a:pPr indent="-384048" lvl="1" marL="914400" rtl="0" algn="l">
              <a:lnSpc>
                <a:spcPct val="94000"/>
              </a:lnSpc>
              <a:spcBef>
                <a:spcPts val="700"/>
              </a:spcBef>
              <a:spcAft>
                <a:spcPts val="0"/>
              </a:spcAft>
              <a:buClr>
                <a:schemeClr val="dk2"/>
              </a:buClr>
              <a:buSzPts val="2800"/>
              <a:buChar char="–"/>
            </a:pPr>
            <a:r>
              <a:rPr lang="en-US" sz="2800"/>
              <a:t>Finite bandwidth</a:t>
            </a:r>
            <a:endParaRPr/>
          </a:p>
          <a:p>
            <a:pPr indent="-384048" lvl="1" marL="914400" rtl="0" algn="l">
              <a:lnSpc>
                <a:spcPct val="94000"/>
              </a:lnSpc>
              <a:spcBef>
                <a:spcPts val="700"/>
              </a:spcBef>
              <a:spcAft>
                <a:spcPts val="0"/>
              </a:spcAft>
              <a:buClr>
                <a:schemeClr val="dk2"/>
              </a:buClr>
              <a:buSzPts val="2800"/>
              <a:buChar char="–"/>
            </a:pPr>
            <a:r>
              <a:rPr lang="en-US" sz="2800"/>
              <a:t>Partial failures</a:t>
            </a:r>
            <a:endParaRPr/>
          </a:p>
          <a:p>
            <a:pPr indent="-384048" lvl="0" marL="384048" rtl="0" algn="l">
              <a:lnSpc>
                <a:spcPct val="94000"/>
              </a:lnSpc>
              <a:spcBef>
                <a:spcPts val="1200"/>
              </a:spcBef>
              <a:spcAft>
                <a:spcPts val="0"/>
              </a:spcAft>
              <a:buClr>
                <a:schemeClr val="dk2"/>
              </a:buClr>
              <a:buSzPts val="2800"/>
              <a:buChar char="■"/>
            </a:pPr>
            <a:r>
              <a:rPr lang="en-US" sz="2800"/>
              <a:t>The solution?</a:t>
            </a:r>
            <a:endParaRPr/>
          </a:p>
          <a:p>
            <a:pPr indent="-384048" lvl="1" marL="914400" rtl="0" algn="l">
              <a:lnSpc>
                <a:spcPct val="94000"/>
              </a:lnSpc>
              <a:spcBef>
                <a:spcPts val="700"/>
              </a:spcBef>
              <a:spcAft>
                <a:spcPts val="0"/>
              </a:spcAft>
              <a:buClr>
                <a:schemeClr val="dk2"/>
              </a:buClr>
              <a:buSzPts val="2800"/>
              <a:buChar char="–"/>
            </a:pPr>
            <a:r>
              <a:rPr lang="en-US" sz="2800"/>
              <a:t>Hadoop !</a:t>
            </a:r>
            <a:endParaRPr/>
          </a:p>
          <a:p>
            <a:pPr indent="-206248" lvl="0" marL="384048" rtl="0" algn="l">
              <a:lnSpc>
                <a:spcPct val="94000"/>
              </a:lnSpc>
              <a:spcBef>
                <a:spcPts val="1200"/>
              </a:spcBef>
              <a:spcAft>
                <a:spcPts val="0"/>
              </a:spcAft>
              <a:buClr>
                <a:schemeClr val="dk2"/>
              </a:buClr>
              <a:buSzPts val="2800"/>
              <a:buNone/>
            </a:pPr>
            <a:r>
              <a:t/>
            </a:r>
            <a:endParaRPr sz="2800"/>
          </a:p>
          <a:p>
            <a:pPr indent="-206248" lvl="0" marL="384048" rtl="0" algn="l">
              <a:lnSpc>
                <a:spcPct val="94000"/>
              </a:lnSpc>
              <a:spcBef>
                <a:spcPts val="1200"/>
              </a:spcBef>
              <a:spcAft>
                <a:spcPts val="0"/>
              </a:spcAft>
              <a:buClr>
                <a:schemeClr val="dk2"/>
              </a:buClr>
              <a:buSzPts val="2800"/>
              <a:buNone/>
            </a:pPr>
            <a:r>
              <a:t/>
            </a:r>
            <a:endParaRPr sz="2800"/>
          </a:p>
        </p:txBody>
      </p:sp>
      <p:sp>
        <p:nvSpPr>
          <p:cNvPr id="173" name="Google Shape;173;p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mbria"/>
                <a:ea typeface="Cambria"/>
                <a:cs typeface="Cambria"/>
                <a:sym typeface="Cambria"/>
              </a:rPr>
              <a:t>Hadoop’s Developers</a:t>
            </a:r>
            <a:endParaRPr b="0" i="0" sz="1800" u="none" cap="none" strike="noStrike">
              <a:solidFill>
                <a:schemeClr val="dk1"/>
              </a:solidFill>
              <a:latin typeface="Libre Franklin"/>
              <a:ea typeface="Libre Franklin"/>
              <a:cs typeface="Libre Franklin"/>
              <a:sym typeface="Libre Franklin"/>
            </a:endParaRPr>
          </a:p>
        </p:txBody>
      </p:sp>
      <p:sp>
        <p:nvSpPr>
          <p:cNvPr id="180" name="Google Shape;180;p6"/>
          <p:cNvSpPr/>
          <p:nvPr/>
        </p:nvSpPr>
        <p:spPr>
          <a:xfrm>
            <a:off x="838080" y="3048120"/>
            <a:ext cx="8153280" cy="3428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2400" u="none" cap="none" strike="noStrike">
                <a:solidFill>
                  <a:srgbClr val="00B050"/>
                </a:solidFill>
                <a:latin typeface="Calibri"/>
                <a:ea typeface="Calibri"/>
                <a:cs typeface="Calibri"/>
                <a:sym typeface="Calibri"/>
              </a:rPr>
              <a:t>2005</a:t>
            </a:r>
            <a:r>
              <a:rPr b="0" i="0" lang="en-US" sz="2400" u="none" cap="none" strike="noStrike">
                <a:solidFill>
                  <a:srgbClr val="000000"/>
                </a:solidFill>
                <a:latin typeface="Calibri"/>
                <a:ea typeface="Calibri"/>
                <a:cs typeface="Calibri"/>
                <a:sym typeface="Calibri"/>
              </a:rPr>
              <a:t>: Doug Cutting and  Michael J. Cafarella developed Hadoop to support distribution for the </a:t>
            </a:r>
            <a:r>
              <a:rPr b="0" i="0" lang="en-US" sz="2400" u="sng" cap="none" strike="noStrike">
                <a:solidFill>
                  <a:srgbClr val="0000FF"/>
                </a:solidFill>
                <a:latin typeface="Calibri"/>
                <a:ea typeface="Calibri"/>
                <a:cs typeface="Calibri"/>
                <a:sym typeface="Calibri"/>
                <a:hlinkClick r:id="rId3">
                  <a:extLst>
                    <a:ext uri="{A12FA001-AC4F-418D-AE19-62706E023703}">
                      <ahyp:hlinkClr val="tx"/>
                    </a:ext>
                  </a:extLst>
                </a:hlinkClick>
              </a:rPr>
              <a:t>Nutch</a:t>
            </a:r>
            <a:r>
              <a:rPr b="0" i="0" lang="en-US" sz="2400" u="none" cap="none" strike="noStrike">
                <a:solidFill>
                  <a:srgbClr val="000000"/>
                </a:solidFill>
                <a:latin typeface="Calibri"/>
                <a:ea typeface="Calibri"/>
                <a:cs typeface="Calibri"/>
                <a:sym typeface="Calibri"/>
              </a:rPr>
              <a:t> search engine project.</a:t>
            </a:r>
            <a:endParaRPr b="0" i="0" sz="24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The project was funded by Yahoo.</a:t>
            </a:r>
            <a:endParaRPr b="0" i="0" sz="24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b="1" i="0" lang="en-US" sz="2400" u="none" cap="none" strike="noStrike">
                <a:solidFill>
                  <a:srgbClr val="00B050"/>
                </a:solidFill>
                <a:latin typeface="Calibri"/>
                <a:ea typeface="Calibri"/>
                <a:cs typeface="Calibri"/>
                <a:sym typeface="Calibri"/>
              </a:rPr>
              <a:t>2006</a:t>
            </a:r>
            <a:r>
              <a:rPr b="0" i="0" lang="en-US" sz="2400" u="none" cap="none" strike="noStrike">
                <a:solidFill>
                  <a:srgbClr val="000000"/>
                </a:solidFill>
                <a:latin typeface="Calibri"/>
                <a:ea typeface="Calibri"/>
                <a:cs typeface="Calibri"/>
                <a:sym typeface="Calibri"/>
              </a:rPr>
              <a:t>: Yahoo gave the project to Apache Software Foundation.</a:t>
            </a:r>
            <a:endParaRPr b="0" i="0" sz="2400" u="none" cap="none" strike="noStrike">
              <a:solidFill>
                <a:schemeClr val="dk1"/>
              </a:solidFill>
              <a:latin typeface="Libre Franklin"/>
              <a:ea typeface="Libre Franklin"/>
              <a:cs typeface="Libre Franklin"/>
              <a:sym typeface="Libre Franklin"/>
            </a:endParaRPr>
          </a:p>
        </p:txBody>
      </p:sp>
      <p:pic>
        <p:nvPicPr>
          <p:cNvPr id="181" name="Google Shape;181;p6"/>
          <p:cNvPicPr preferRelativeResize="0"/>
          <p:nvPr/>
        </p:nvPicPr>
        <p:blipFill rotWithShape="1">
          <a:blip r:embed="rId4">
            <a:alphaModFix/>
          </a:blip>
          <a:srcRect b="0" l="0" r="0" t="0"/>
          <a:stretch/>
        </p:blipFill>
        <p:spPr>
          <a:xfrm>
            <a:off x="7138620" y="5894178"/>
            <a:ext cx="1285560" cy="828360"/>
          </a:xfrm>
          <a:prstGeom prst="rect">
            <a:avLst/>
          </a:prstGeom>
          <a:noFill/>
          <a:ln>
            <a:noFill/>
          </a:ln>
        </p:spPr>
      </p:pic>
      <p:pic>
        <p:nvPicPr>
          <p:cNvPr id="182" name="Google Shape;182;p6"/>
          <p:cNvPicPr preferRelativeResize="0"/>
          <p:nvPr/>
        </p:nvPicPr>
        <p:blipFill rotWithShape="1">
          <a:blip r:embed="rId5">
            <a:alphaModFix/>
          </a:blip>
          <a:srcRect b="0" l="0" r="0" t="0"/>
          <a:stretch/>
        </p:blipFill>
        <p:spPr>
          <a:xfrm>
            <a:off x="6629400" y="5400360"/>
            <a:ext cx="1152000" cy="456840"/>
          </a:xfrm>
          <a:prstGeom prst="rect">
            <a:avLst/>
          </a:prstGeom>
          <a:noFill/>
          <a:ln>
            <a:noFill/>
          </a:ln>
        </p:spPr>
      </p:pic>
      <p:pic>
        <p:nvPicPr>
          <p:cNvPr id="183" name="Google Shape;183;p6"/>
          <p:cNvPicPr preferRelativeResize="0"/>
          <p:nvPr/>
        </p:nvPicPr>
        <p:blipFill rotWithShape="1">
          <a:blip r:embed="rId6">
            <a:alphaModFix/>
          </a:blip>
          <a:srcRect b="0" l="0" r="0" t="0"/>
          <a:stretch/>
        </p:blipFill>
        <p:spPr>
          <a:xfrm>
            <a:off x="2362140" y="1710360"/>
            <a:ext cx="4419360" cy="1044720"/>
          </a:xfrm>
          <a:prstGeom prst="rect">
            <a:avLst/>
          </a:prstGeom>
          <a:noFill/>
          <a:ln>
            <a:noFill/>
          </a:ln>
        </p:spPr>
      </p:pic>
      <p:sp>
        <p:nvSpPr>
          <p:cNvPr id="184" name="Google Shape;184;p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nvSpPr>
        <p:spPr>
          <a:xfrm>
            <a:off x="1219200" y="-3313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US" sz="4100" u="none" cap="none" strike="noStrike">
                <a:solidFill>
                  <a:schemeClr val="dk1"/>
                </a:solidFill>
                <a:latin typeface="Lucida Sans"/>
                <a:ea typeface="Lucida Sans"/>
                <a:cs typeface="Lucida Sans"/>
                <a:sym typeface="Lucida Sans"/>
              </a:rPr>
              <a:t>What is Hadoop ?</a:t>
            </a:r>
            <a:endParaRPr b="0" i="0" sz="1800" u="none" cap="none" strike="noStrike">
              <a:solidFill>
                <a:schemeClr val="dk1"/>
              </a:solidFill>
              <a:latin typeface="Libre Franklin"/>
              <a:ea typeface="Libre Franklin"/>
              <a:cs typeface="Libre Franklin"/>
              <a:sym typeface="Libre Franklin"/>
            </a:endParaRPr>
          </a:p>
        </p:txBody>
      </p:sp>
      <p:sp>
        <p:nvSpPr>
          <p:cNvPr id="191" name="Google Shape;191;p7"/>
          <p:cNvSpPr/>
          <p:nvPr/>
        </p:nvSpPr>
        <p:spPr>
          <a:xfrm>
            <a:off x="762000" y="1524000"/>
            <a:ext cx="7990452" cy="3341880"/>
          </a:xfrm>
          <a:prstGeom prst="rect">
            <a:avLst/>
          </a:prstGeom>
          <a:noFill/>
          <a:ln>
            <a:noFill/>
          </a:ln>
        </p:spPr>
        <p:txBody>
          <a:bodyPr anchorCtr="0" anchor="t" bIns="45000" lIns="90000" spcFirstLastPara="1" rIns="90000" wrap="square" tIns="450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Lucida Sans"/>
                <a:ea typeface="Lucida Sans"/>
                <a:cs typeface="Lucida Sans"/>
                <a:sym typeface="Lucida Sans"/>
              </a:rPr>
              <a:t>It is Apache’s open source </a:t>
            </a:r>
            <a:r>
              <a:rPr b="1" i="0" lang="en-US" sz="2400" u="none" cap="none" strike="noStrike">
                <a:solidFill>
                  <a:srgbClr val="000000"/>
                </a:solidFill>
                <a:latin typeface="Lucida Sans"/>
                <a:ea typeface="Lucida Sans"/>
                <a:cs typeface="Lucida Sans"/>
                <a:sym typeface="Lucida Sans"/>
              </a:rPr>
              <a:t>software framework </a:t>
            </a:r>
            <a:r>
              <a:rPr b="0" i="0" lang="en-US" sz="2400" u="none" cap="none" strike="noStrike">
                <a:solidFill>
                  <a:srgbClr val="000000"/>
                </a:solidFill>
                <a:latin typeface="Lucida Sans"/>
                <a:ea typeface="Lucida Sans"/>
                <a:cs typeface="Lucida Sans"/>
                <a:sym typeface="Lucida Sans"/>
              </a:rPr>
              <a:t>for </a:t>
            </a:r>
            <a:r>
              <a:rPr b="1" i="0" lang="en-US" sz="2400" u="none" cap="none" strike="noStrike">
                <a:solidFill>
                  <a:srgbClr val="000000"/>
                </a:solidFill>
                <a:latin typeface="Lucida Sans"/>
                <a:ea typeface="Lucida Sans"/>
                <a:cs typeface="Lucida Sans"/>
                <a:sym typeface="Lucida Sans"/>
              </a:rPr>
              <a:t>storing, processing</a:t>
            </a:r>
            <a:r>
              <a:rPr b="0" i="0" lang="en-US" sz="2400" u="none" cap="none" strike="noStrike">
                <a:solidFill>
                  <a:srgbClr val="000000"/>
                </a:solidFill>
                <a:latin typeface="Lucida Sans"/>
                <a:ea typeface="Lucida Sans"/>
                <a:cs typeface="Lucida Sans"/>
                <a:sym typeface="Lucida Sans"/>
              </a:rPr>
              <a:t> and </a:t>
            </a:r>
            <a:r>
              <a:rPr b="1" i="0" lang="en-US" sz="2400" u="none" cap="none" strike="noStrike">
                <a:solidFill>
                  <a:srgbClr val="000000"/>
                </a:solidFill>
                <a:latin typeface="Lucida Sans"/>
                <a:ea typeface="Lucida Sans"/>
                <a:cs typeface="Lucida Sans"/>
                <a:sym typeface="Lucida Sans"/>
              </a:rPr>
              <a:t>analyzing</a:t>
            </a:r>
            <a:r>
              <a:rPr b="0" i="0" lang="en-US" sz="2400" u="none" cap="none" strike="noStrike">
                <a:solidFill>
                  <a:srgbClr val="000000"/>
                </a:solidFill>
                <a:latin typeface="Lucida Sans"/>
                <a:ea typeface="Lucida Sans"/>
                <a:cs typeface="Lucida Sans"/>
                <a:sym typeface="Lucida Sans"/>
              </a:rPr>
              <a:t> big data on cluster of commodity hardware.</a:t>
            </a:r>
            <a:endParaRPr b="0" i="0" sz="1800" u="none" cap="none" strike="noStrike">
              <a:solidFill>
                <a:schemeClr val="dk1"/>
              </a:solidFill>
              <a:latin typeface="Libre Franklin"/>
              <a:ea typeface="Libre Franklin"/>
              <a:cs typeface="Libre Franklin"/>
              <a:sym typeface="Libre Franklin"/>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a:p>
            <a:pPr indent="-457200" lvl="0" marL="457200" marR="0" rtl="0" algn="l">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Designed to answer the question: </a:t>
            </a:r>
            <a:r>
              <a:rPr b="1" i="0" lang="en-US" sz="3200" u="none" cap="none" strike="noStrike">
                <a:solidFill>
                  <a:srgbClr val="000000"/>
                </a:solidFill>
                <a:latin typeface="Calibri"/>
                <a:ea typeface="Calibri"/>
                <a:cs typeface="Calibri"/>
                <a:sym typeface="Calibri"/>
              </a:rPr>
              <a:t>“How to process big data with reasonable cost and time?” </a:t>
            </a:r>
            <a:endParaRPr b="0" i="0" sz="1800" u="none" cap="none" strike="noStrike">
              <a:solidFill>
                <a:schemeClr val="dk1"/>
              </a:solidFill>
              <a:latin typeface="Libre Franklin"/>
              <a:ea typeface="Libre Franklin"/>
              <a:cs typeface="Libre Franklin"/>
              <a:sym typeface="Libre Franklin"/>
            </a:endParaRPr>
          </a:p>
        </p:txBody>
      </p:sp>
      <p:sp>
        <p:nvSpPr>
          <p:cNvPr id="192" name="Google Shape;192;p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5ef3ce9158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9" name="Google Shape;199;g25ef3ce9158_0_0"/>
          <p:cNvPicPr preferRelativeResize="0"/>
          <p:nvPr/>
        </p:nvPicPr>
        <p:blipFill rotWithShape="1">
          <a:blip r:embed="rId3">
            <a:alphaModFix/>
          </a:blip>
          <a:srcRect b="7935" l="5230" r="2203" t="0"/>
          <a:stretch/>
        </p:blipFill>
        <p:spPr>
          <a:xfrm>
            <a:off x="648300" y="780950"/>
            <a:ext cx="8394698" cy="5022626"/>
          </a:xfrm>
          <a:prstGeom prst="rect">
            <a:avLst/>
          </a:prstGeom>
          <a:noFill/>
          <a:ln>
            <a:noFill/>
          </a:ln>
        </p:spPr>
      </p:pic>
      <p:sp>
        <p:nvSpPr>
          <p:cNvPr id="200" name="Google Shape;200;g25ef3ce9158_0_0"/>
          <p:cNvSpPr txBox="1"/>
          <p:nvPr/>
        </p:nvSpPr>
        <p:spPr>
          <a:xfrm>
            <a:off x="1097250" y="6117850"/>
            <a:ext cx="71946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Libre Franklin"/>
                <a:ea typeface="Libre Franklin"/>
                <a:cs typeface="Libre Franklin"/>
                <a:sym typeface="Libre Franklin"/>
                <a:hlinkClick r:id="rId4"/>
              </a:rPr>
              <a:t>https://www.youtube.com/watch?v=8r7kHT4K1pA</a:t>
            </a:r>
            <a:endParaRPr>
              <a:latin typeface="Libre Franklin"/>
              <a:ea typeface="Libre Franklin"/>
              <a:cs typeface="Libre Franklin"/>
              <a:sym typeface="Libre Franklin"/>
            </a:endParaRPr>
          </a:p>
          <a:p>
            <a:pPr indent="0" lvl="0" marL="0" rtl="0" algn="l">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nvSpPr>
        <p:spPr>
          <a:xfrm>
            <a:off x="914760" y="88187"/>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US" sz="4100" u="none" cap="none" strike="noStrike">
                <a:solidFill>
                  <a:srgbClr val="464646"/>
                </a:solidFill>
                <a:latin typeface="Lucida Sans"/>
                <a:ea typeface="Lucida Sans"/>
                <a:cs typeface="Lucida Sans"/>
                <a:sym typeface="Lucida Sans"/>
              </a:rPr>
              <a:t>Brief History of Hadoop</a:t>
            </a:r>
            <a:endParaRPr b="0" i="0" sz="1800" u="none" cap="none" strike="noStrike">
              <a:solidFill>
                <a:schemeClr val="dk1"/>
              </a:solidFill>
              <a:latin typeface="Libre Franklin"/>
              <a:ea typeface="Libre Franklin"/>
              <a:cs typeface="Libre Franklin"/>
              <a:sym typeface="Libre Franklin"/>
            </a:endParaRPr>
          </a:p>
        </p:txBody>
      </p:sp>
      <p:pic>
        <p:nvPicPr>
          <p:cNvPr id="206" name="Google Shape;206;p8"/>
          <p:cNvPicPr preferRelativeResize="0"/>
          <p:nvPr/>
        </p:nvPicPr>
        <p:blipFill rotWithShape="1">
          <a:blip r:embed="rId3">
            <a:alphaModFix/>
          </a:blip>
          <a:srcRect b="0" l="0" r="0" t="0"/>
          <a:stretch/>
        </p:blipFill>
        <p:spPr>
          <a:xfrm>
            <a:off x="685800" y="1066800"/>
            <a:ext cx="8254080" cy="39624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07" name="Google Shape;207;p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208" name="Google Shape;208;p8"/>
          <p:cNvPicPr preferRelativeResize="0"/>
          <p:nvPr/>
        </p:nvPicPr>
        <p:blipFill rotWithShape="1">
          <a:blip r:embed="rId4">
            <a:alphaModFix/>
          </a:blip>
          <a:srcRect b="0" l="0" r="0" t="0"/>
          <a:stretch/>
        </p:blipFill>
        <p:spPr>
          <a:xfrm>
            <a:off x="1628902" y="5132242"/>
            <a:ext cx="6037816" cy="1314518"/>
          </a:xfrm>
          <a:prstGeom prst="rect">
            <a:avLst/>
          </a:prstGeom>
          <a:noFill/>
          <a:ln>
            <a:noFill/>
          </a:ln>
          <a:effectLst>
            <a:outerShdw blurRad="190500" rotWithShape="0" algn="tl">
              <a:srgbClr val="000000">
                <a:alpha val="69803"/>
              </a:srgbClr>
            </a:outerShdw>
          </a:effectLst>
        </p:spPr>
      </p:pic>
      <p:sp>
        <p:nvSpPr>
          <p:cNvPr id="209" name="Google Shape;209;p8"/>
          <p:cNvSpPr/>
          <p:nvPr/>
        </p:nvSpPr>
        <p:spPr>
          <a:xfrm>
            <a:off x="5791200" y="6172200"/>
            <a:ext cx="1313352" cy="22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nvSpPr>
        <p:spPr>
          <a:xfrm>
            <a:off x="457200" y="1143000"/>
            <a:ext cx="8152920" cy="507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Lucida Sans"/>
                <a:ea typeface="Lucida Sans"/>
                <a:cs typeface="Lucida Sans"/>
                <a:sym typeface="Lucida Sans"/>
              </a:rPr>
              <a:t>It is written with large clusters of computers in mind and is built around the following assumptions:</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1" i="0" lang="en-US" sz="1900" u="none" cap="none" strike="noStrike">
                <a:solidFill>
                  <a:srgbClr val="000000"/>
                </a:solidFill>
                <a:latin typeface="Lucida Sans"/>
                <a:ea typeface="Lucida Sans"/>
                <a:cs typeface="Lucida Sans"/>
                <a:sym typeface="Lucida Sans"/>
              </a:rPr>
              <a:t>Hardware </a:t>
            </a:r>
            <a:r>
              <a:rPr b="1" i="1" lang="en-US" sz="1900" u="none" cap="none" strike="noStrike">
                <a:solidFill>
                  <a:srgbClr val="000000"/>
                </a:solidFill>
                <a:latin typeface="Lucida Sans"/>
                <a:ea typeface="Lucida Sans"/>
                <a:cs typeface="Lucida Sans"/>
                <a:sym typeface="Lucida Sans"/>
              </a:rPr>
              <a:t>will</a:t>
            </a:r>
            <a:r>
              <a:rPr b="1" i="0" lang="en-US" sz="1900" u="none" cap="none" strike="noStrike">
                <a:solidFill>
                  <a:srgbClr val="000000"/>
                </a:solidFill>
                <a:latin typeface="Lucida Sans"/>
                <a:ea typeface="Lucida Sans"/>
                <a:cs typeface="Lucida Sans"/>
                <a:sym typeface="Lucida Sans"/>
              </a:rPr>
              <a:t> fail.</a:t>
            </a:r>
            <a:endParaRPr b="0" i="0" sz="1700" u="none" cap="none" strike="noStrike">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700">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0" i="0" lang="en-US" sz="1900" u="none" cap="none" strike="noStrike">
                <a:solidFill>
                  <a:srgbClr val="000000"/>
                </a:solidFill>
                <a:latin typeface="Lucida Sans"/>
                <a:ea typeface="Lucida Sans"/>
                <a:cs typeface="Lucida Sans"/>
                <a:sym typeface="Lucida Sans"/>
              </a:rPr>
              <a:t> </a:t>
            </a:r>
            <a:r>
              <a:rPr b="1" i="0" lang="en-US" sz="1900" u="none" cap="none" strike="noStrike">
                <a:solidFill>
                  <a:srgbClr val="000000"/>
                </a:solidFill>
                <a:latin typeface="Lucida Sans"/>
                <a:ea typeface="Lucida Sans"/>
                <a:cs typeface="Lucida Sans"/>
                <a:sym typeface="Lucida Sans"/>
              </a:rPr>
              <a:t>Processing will be run in batches</a:t>
            </a:r>
            <a:r>
              <a:rPr b="0" i="0" lang="en-US" sz="1900" u="none" cap="none" strike="noStrike">
                <a:solidFill>
                  <a:srgbClr val="000000"/>
                </a:solidFill>
                <a:latin typeface="Lucida Sans"/>
                <a:ea typeface="Lucida Sans"/>
                <a:cs typeface="Lucida Sans"/>
                <a:sym typeface="Lucida Sans"/>
              </a:rPr>
              <a:t>. Thus there is an emphasis on high throughput as opposed to low latency.</a:t>
            </a:r>
            <a:endParaRPr b="0" i="0" sz="1700" u="none" cap="none" strike="noStrike">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700">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1" i="0" lang="en-US" sz="1900" u="none" cap="none" strike="noStrike">
                <a:solidFill>
                  <a:srgbClr val="000000"/>
                </a:solidFill>
                <a:latin typeface="Lucida Sans"/>
                <a:ea typeface="Lucida Sans"/>
                <a:cs typeface="Lucida Sans"/>
                <a:sym typeface="Lucida Sans"/>
              </a:rPr>
              <a:t>Applications</a:t>
            </a:r>
            <a:r>
              <a:rPr b="0" i="0" lang="en-US" sz="1900" u="none" cap="none" strike="noStrike">
                <a:solidFill>
                  <a:srgbClr val="000000"/>
                </a:solidFill>
                <a:latin typeface="Lucida Sans"/>
                <a:ea typeface="Lucida Sans"/>
                <a:cs typeface="Lucida Sans"/>
                <a:sym typeface="Lucida Sans"/>
              </a:rPr>
              <a:t> that run on HDFS have </a:t>
            </a:r>
            <a:r>
              <a:rPr b="1" i="0" lang="en-US" sz="1900" u="none" cap="none" strike="noStrike">
                <a:solidFill>
                  <a:srgbClr val="000000"/>
                </a:solidFill>
                <a:latin typeface="Lucida Sans"/>
                <a:ea typeface="Lucida Sans"/>
                <a:cs typeface="Lucida Sans"/>
                <a:sym typeface="Lucida Sans"/>
              </a:rPr>
              <a:t>large data sets</a:t>
            </a:r>
            <a:r>
              <a:rPr b="0" i="0" lang="en-US" sz="1900" u="none" cap="none" strike="noStrike">
                <a:solidFill>
                  <a:srgbClr val="000000"/>
                </a:solidFill>
                <a:latin typeface="Lucida Sans"/>
                <a:ea typeface="Lucida Sans"/>
                <a:cs typeface="Lucida Sans"/>
                <a:sym typeface="Lucida Sans"/>
              </a:rPr>
              <a:t>. A typical file in HDFS is </a:t>
            </a:r>
            <a:r>
              <a:rPr b="1" i="0" lang="en-US" sz="1900" u="none" cap="none" strike="noStrike">
                <a:solidFill>
                  <a:srgbClr val="000000"/>
                </a:solidFill>
                <a:latin typeface="Lucida Sans"/>
                <a:ea typeface="Lucida Sans"/>
                <a:cs typeface="Lucida Sans"/>
                <a:sym typeface="Lucida Sans"/>
              </a:rPr>
              <a:t>gigabytes to terabytes </a:t>
            </a:r>
            <a:r>
              <a:rPr b="0" i="0" lang="en-US" sz="1900" u="none" cap="none" strike="noStrike">
                <a:solidFill>
                  <a:srgbClr val="000000"/>
                </a:solidFill>
                <a:latin typeface="Lucida Sans"/>
                <a:ea typeface="Lucida Sans"/>
                <a:cs typeface="Lucida Sans"/>
                <a:sym typeface="Lucida Sans"/>
              </a:rPr>
              <a:t>in size. </a:t>
            </a:r>
            <a:endParaRPr b="0" i="0" sz="1700" u="none" cap="none" strike="noStrike">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700">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0" i="0" lang="en-US" sz="1900" u="none" cap="none" strike="noStrike">
                <a:solidFill>
                  <a:srgbClr val="000000"/>
                </a:solidFill>
                <a:latin typeface="Lucida Sans"/>
                <a:ea typeface="Lucida Sans"/>
                <a:cs typeface="Lucida Sans"/>
                <a:sym typeface="Lucida Sans"/>
              </a:rPr>
              <a:t>It should provide high aggregate data bandwidth and </a:t>
            </a:r>
            <a:r>
              <a:rPr b="1" i="0" lang="en-US" sz="1900" u="none" cap="none" strike="noStrike">
                <a:solidFill>
                  <a:srgbClr val="000000"/>
                </a:solidFill>
                <a:latin typeface="Lucida Sans"/>
                <a:ea typeface="Lucida Sans"/>
                <a:cs typeface="Lucida Sans"/>
                <a:sym typeface="Lucida Sans"/>
              </a:rPr>
              <a:t>scale to hundreds of nodes in a single cluster</a:t>
            </a:r>
            <a:r>
              <a:rPr b="0" i="0" lang="en-US" sz="1900" u="none" cap="none" strike="noStrike">
                <a:solidFill>
                  <a:srgbClr val="000000"/>
                </a:solidFill>
                <a:latin typeface="Lucida Sans"/>
                <a:ea typeface="Lucida Sans"/>
                <a:cs typeface="Lucida Sans"/>
                <a:sym typeface="Lucida Sans"/>
              </a:rPr>
              <a:t>. It should support tens of millions of files in a single instance.</a:t>
            </a:r>
            <a:endParaRPr b="0" i="0" sz="1700" u="none" cap="none" strike="noStrike">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700">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0" i="0" lang="en-US" sz="1900" u="none" cap="none" strike="noStrike">
                <a:solidFill>
                  <a:srgbClr val="000000"/>
                </a:solidFill>
                <a:latin typeface="Lucida Sans"/>
                <a:ea typeface="Lucida Sans"/>
                <a:cs typeface="Lucida Sans"/>
                <a:sym typeface="Lucida Sans"/>
              </a:rPr>
              <a:t>Applications need a </a:t>
            </a:r>
            <a:r>
              <a:rPr b="1" i="0" lang="en-US" sz="1900" u="none" cap="none" strike="noStrike">
                <a:solidFill>
                  <a:srgbClr val="000000"/>
                </a:solidFill>
                <a:latin typeface="Lucida Sans"/>
                <a:ea typeface="Lucida Sans"/>
                <a:cs typeface="Lucida Sans"/>
                <a:sym typeface="Lucida Sans"/>
              </a:rPr>
              <a:t>write-once-read-many</a:t>
            </a:r>
            <a:r>
              <a:rPr b="0" i="0" lang="en-US" sz="1900" u="none" cap="none" strike="noStrike">
                <a:solidFill>
                  <a:srgbClr val="000000"/>
                </a:solidFill>
                <a:latin typeface="Lucida Sans"/>
                <a:ea typeface="Lucida Sans"/>
                <a:cs typeface="Lucida Sans"/>
                <a:sym typeface="Lucida Sans"/>
              </a:rPr>
              <a:t> access model. </a:t>
            </a:r>
            <a:endParaRPr b="0" i="0" sz="1700" u="none" cap="none" strike="noStrike">
              <a:solidFill>
                <a:schemeClr val="dk1"/>
              </a:solidFill>
              <a:latin typeface="Libre Franklin"/>
              <a:ea typeface="Libre Franklin"/>
              <a:cs typeface="Libre Franklin"/>
              <a:sym typeface="Libre Franklin"/>
            </a:endParaRPr>
          </a:p>
          <a:p>
            <a:pPr indent="-120650" lvl="1" marL="457200" marR="0" rtl="0" algn="l">
              <a:lnSpc>
                <a:spcPct val="100000"/>
              </a:lnSpc>
              <a:spcBef>
                <a:spcPts val="0"/>
              </a:spcBef>
              <a:spcAft>
                <a:spcPts val="0"/>
              </a:spcAft>
              <a:buClr>
                <a:srgbClr val="000000"/>
              </a:buClr>
              <a:buSzPts val="1900"/>
              <a:buFont typeface="Verdana"/>
              <a:buChar char="◦"/>
            </a:pPr>
            <a:r>
              <a:rPr b="1" i="0" lang="en-US" sz="1900" u="none" cap="none" strike="noStrike">
                <a:solidFill>
                  <a:srgbClr val="000000"/>
                </a:solidFill>
                <a:latin typeface="Lucida Sans"/>
                <a:ea typeface="Lucida Sans"/>
                <a:cs typeface="Lucida Sans"/>
                <a:sym typeface="Lucida Sans"/>
              </a:rPr>
              <a:t>Moving Computation </a:t>
            </a:r>
            <a:r>
              <a:rPr b="0" i="0" lang="en-US" sz="1900" u="none" cap="none" strike="noStrike">
                <a:solidFill>
                  <a:srgbClr val="000000"/>
                </a:solidFill>
                <a:latin typeface="Lucida Sans"/>
                <a:ea typeface="Lucida Sans"/>
                <a:cs typeface="Lucida Sans"/>
                <a:sym typeface="Lucida Sans"/>
              </a:rPr>
              <a:t>is Cheaper than Moving Data. </a:t>
            </a:r>
            <a:endParaRPr b="0" i="0" sz="17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15" name="Google Shape;215;p9"/>
          <p:cNvSpPr txBox="1"/>
          <p:nvPr/>
        </p:nvSpPr>
        <p:spPr>
          <a:xfrm>
            <a:off x="457200" y="274680"/>
            <a:ext cx="8229240" cy="791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4100">
                <a:solidFill>
                  <a:srgbClr val="464646"/>
                </a:solidFill>
                <a:latin typeface="Lucida Sans"/>
                <a:ea typeface="Lucida Sans"/>
                <a:cs typeface="Lucida Sans"/>
                <a:sym typeface="Lucida Sans"/>
              </a:rPr>
              <a:t>Hadoop: Assumptions</a:t>
            </a:r>
            <a:endParaRPr sz="1800">
              <a:solidFill>
                <a:schemeClr val="dk1"/>
              </a:solidFill>
              <a:latin typeface="Libre Franklin"/>
              <a:ea typeface="Libre Franklin"/>
              <a:cs typeface="Libre Franklin"/>
              <a:sym typeface="Libre Franklin"/>
            </a:endParaRPr>
          </a:p>
        </p:txBody>
      </p:sp>
      <p:sp>
        <p:nvSpPr>
          <p:cNvPr id="216" name="Google Shape;216;p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txBox="1"/>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800">
                <a:solidFill>
                  <a:schemeClr val="dk1"/>
                </a:solidFill>
                <a:latin typeface="Libre Franklin"/>
                <a:ea typeface="Libre Franklin"/>
                <a:cs typeface="Libre Franklin"/>
                <a:sym typeface="Libre Franklin"/>
              </a:rPr>
              <a:t> </a:t>
            </a:r>
            <a:r>
              <a:rPr b="1" lang="en-US" sz="4000">
                <a:solidFill>
                  <a:schemeClr val="dk1"/>
                </a:solidFill>
                <a:latin typeface="Libre Franklin"/>
                <a:ea typeface="Libre Franklin"/>
                <a:cs typeface="Libre Franklin"/>
                <a:sym typeface="Libre Franklin"/>
              </a:rPr>
              <a:t>Hadoop</a:t>
            </a:r>
            <a:r>
              <a:rPr lang="en-US" sz="1800">
                <a:solidFill>
                  <a:schemeClr val="dk1"/>
                </a:solidFill>
                <a:latin typeface="Libre Franklin"/>
                <a:ea typeface="Libre Franklin"/>
                <a:cs typeface="Libre Franklin"/>
                <a:sym typeface="Libre Franklin"/>
              </a:rPr>
              <a:t> </a:t>
            </a:r>
            <a:endParaRPr sz="1800">
              <a:solidFill>
                <a:schemeClr val="dk1"/>
              </a:solidFill>
              <a:latin typeface="Libre Franklin"/>
              <a:ea typeface="Libre Franklin"/>
              <a:cs typeface="Libre Franklin"/>
              <a:sym typeface="Libre Franklin"/>
            </a:endParaRPr>
          </a:p>
        </p:txBody>
      </p:sp>
      <p:sp>
        <p:nvSpPr>
          <p:cNvPr id="223" name="Google Shape;223;p10"/>
          <p:cNvSpPr txBox="1"/>
          <p:nvPr/>
        </p:nvSpPr>
        <p:spPr>
          <a:xfrm>
            <a:off x="640080" y="1280160"/>
            <a:ext cx="8046360" cy="5886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700">
                <a:solidFill>
                  <a:srgbClr val="000000"/>
                </a:solidFill>
                <a:latin typeface="Lucida Sans"/>
                <a:ea typeface="Lucida Sans"/>
                <a:cs typeface="Lucida Sans"/>
                <a:sym typeface="Lucida Sans"/>
              </a:rPr>
              <a:t>Hadoop enables computing solution that is</a:t>
            </a:r>
            <a:endParaRPr sz="27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b="1" sz="2700">
              <a:solidFill>
                <a:srgbClr val="000000"/>
              </a:solidFill>
              <a:latin typeface="Lucida Sans"/>
              <a:ea typeface="Lucida Sans"/>
              <a:cs typeface="Lucida Sans"/>
              <a:sym typeface="Lucida Sans"/>
            </a:endParaRPr>
          </a:p>
          <a:p>
            <a:pPr indent="0" lvl="0" marL="0" marR="0" rtl="0" algn="just">
              <a:lnSpc>
                <a:spcPct val="100000"/>
              </a:lnSpc>
              <a:spcBef>
                <a:spcPts val="0"/>
              </a:spcBef>
              <a:spcAft>
                <a:spcPts val="0"/>
              </a:spcAft>
              <a:buNone/>
            </a:pPr>
            <a:r>
              <a:rPr b="1" lang="en-US" sz="2300">
                <a:solidFill>
                  <a:srgbClr val="FF0000"/>
                </a:solidFill>
                <a:latin typeface="Lucida Sans"/>
                <a:ea typeface="Lucida Sans"/>
                <a:cs typeface="Lucida Sans"/>
                <a:sym typeface="Lucida Sans"/>
              </a:rPr>
              <a:t>Scalable</a:t>
            </a:r>
            <a:r>
              <a:rPr lang="en-US" sz="2300">
                <a:solidFill>
                  <a:srgbClr val="000000"/>
                </a:solidFill>
                <a:latin typeface="Lucida Sans"/>
                <a:ea typeface="Lucida Sans"/>
                <a:cs typeface="Lucida Sans"/>
                <a:sym typeface="Lucida Sans"/>
              </a:rPr>
              <a:t>– </a:t>
            </a:r>
            <a:r>
              <a:rPr b="1" lang="en-US" sz="2300">
                <a:solidFill>
                  <a:srgbClr val="000000"/>
                </a:solidFill>
                <a:latin typeface="Lucida Sans"/>
                <a:ea typeface="Lucida Sans"/>
                <a:cs typeface="Lucida Sans"/>
                <a:sym typeface="Lucida Sans"/>
              </a:rPr>
              <a:t>New nodes</a:t>
            </a:r>
            <a:r>
              <a:rPr lang="en-US" sz="2300">
                <a:solidFill>
                  <a:srgbClr val="000000"/>
                </a:solidFill>
                <a:latin typeface="Lucida Sans"/>
                <a:ea typeface="Lucida Sans"/>
                <a:cs typeface="Lucida Sans"/>
                <a:sym typeface="Lucida Sans"/>
              </a:rPr>
              <a:t> can be </a:t>
            </a:r>
            <a:r>
              <a:rPr b="1" lang="en-US" sz="2300">
                <a:solidFill>
                  <a:srgbClr val="000000"/>
                </a:solidFill>
                <a:latin typeface="Lucida Sans"/>
                <a:ea typeface="Lucida Sans"/>
                <a:cs typeface="Lucida Sans"/>
                <a:sym typeface="Lucida Sans"/>
              </a:rPr>
              <a:t>added as needed</a:t>
            </a:r>
            <a:r>
              <a:rPr lang="en-US" sz="2300">
                <a:solidFill>
                  <a:srgbClr val="000000"/>
                </a:solidFill>
                <a:latin typeface="Lucida Sans"/>
                <a:ea typeface="Lucida Sans"/>
                <a:cs typeface="Lucida Sans"/>
                <a:sym typeface="Lucida Sans"/>
              </a:rPr>
              <a:t>,</a:t>
            </a:r>
            <a:endParaRPr sz="900"/>
          </a:p>
          <a:p>
            <a:pPr indent="0" lvl="0" marL="0" marR="0" rtl="0" algn="just">
              <a:lnSpc>
                <a:spcPct val="100000"/>
              </a:lnSpc>
              <a:spcBef>
                <a:spcPts val="0"/>
              </a:spcBef>
              <a:spcAft>
                <a:spcPts val="0"/>
              </a:spcAft>
              <a:buNone/>
            </a:pPr>
            <a:r>
              <a:rPr lang="en-US" sz="2300">
                <a:solidFill>
                  <a:srgbClr val="000000"/>
                </a:solidFill>
                <a:latin typeface="Lucida Sans"/>
                <a:ea typeface="Lucida Sans"/>
                <a:cs typeface="Lucida Sans"/>
                <a:sym typeface="Lucida Sans"/>
              </a:rPr>
              <a:t> and added without needing to change data </a:t>
            </a:r>
            <a:endParaRPr sz="900"/>
          </a:p>
          <a:p>
            <a:pPr indent="0" lvl="0" marL="0" marR="0" rtl="0" algn="just">
              <a:lnSpc>
                <a:spcPct val="100000"/>
              </a:lnSpc>
              <a:spcBef>
                <a:spcPts val="0"/>
              </a:spcBef>
              <a:spcAft>
                <a:spcPts val="0"/>
              </a:spcAft>
              <a:buNone/>
            </a:pPr>
            <a:r>
              <a:rPr lang="en-US" sz="2300">
                <a:solidFill>
                  <a:srgbClr val="000000"/>
                </a:solidFill>
                <a:latin typeface="Lucida Sans"/>
                <a:ea typeface="Lucida Sans"/>
                <a:cs typeface="Lucida Sans"/>
                <a:sym typeface="Lucida Sans"/>
              </a:rPr>
              <a:t>formats, how data is loaded, how jobs are</a:t>
            </a:r>
            <a:endParaRPr sz="900"/>
          </a:p>
          <a:p>
            <a:pPr indent="0" lvl="0" marL="0" marR="0" rtl="0" algn="just">
              <a:lnSpc>
                <a:spcPct val="100000"/>
              </a:lnSpc>
              <a:spcBef>
                <a:spcPts val="0"/>
              </a:spcBef>
              <a:spcAft>
                <a:spcPts val="0"/>
              </a:spcAft>
              <a:buNone/>
            </a:pPr>
            <a:r>
              <a:rPr lang="en-US" sz="2300">
                <a:solidFill>
                  <a:srgbClr val="000000"/>
                </a:solidFill>
                <a:latin typeface="Lucida Sans"/>
                <a:ea typeface="Lucida Sans"/>
                <a:cs typeface="Lucida Sans"/>
                <a:sym typeface="Lucida Sans"/>
              </a:rPr>
              <a:t> written, or the applications on top.</a:t>
            </a:r>
            <a:endParaRPr sz="13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1300">
              <a:solidFill>
                <a:srgbClr val="FF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b="1" lang="en-US" sz="2300">
                <a:solidFill>
                  <a:srgbClr val="FF0000"/>
                </a:solidFill>
                <a:latin typeface="Lucida Sans"/>
                <a:ea typeface="Lucida Sans"/>
                <a:cs typeface="Lucida Sans"/>
                <a:sym typeface="Lucida Sans"/>
              </a:rPr>
              <a:t>Cost effective</a:t>
            </a:r>
            <a:r>
              <a:rPr lang="en-US" sz="2300">
                <a:solidFill>
                  <a:srgbClr val="000000"/>
                </a:solidFill>
                <a:latin typeface="Lucida Sans"/>
                <a:ea typeface="Lucida Sans"/>
                <a:cs typeface="Lucida Sans"/>
                <a:sym typeface="Lucida Sans"/>
              </a:rPr>
              <a:t>– Hadoop brings </a:t>
            </a:r>
            <a:r>
              <a:rPr b="1" lang="en-US" sz="2300">
                <a:solidFill>
                  <a:srgbClr val="000000"/>
                </a:solidFill>
                <a:latin typeface="Lucida Sans"/>
                <a:ea typeface="Lucida Sans"/>
                <a:cs typeface="Lucida Sans"/>
                <a:sym typeface="Lucida Sans"/>
              </a:rPr>
              <a:t>massively </a:t>
            </a:r>
            <a:endParaRPr sz="900"/>
          </a:p>
          <a:p>
            <a:pPr indent="0" lvl="0" marL="0" marR="0" rtl="0" algn="l">
              <a:lnSpc>
                <a:spcPct val="100000"/>
              </a:lnSpc>
              <a:spcBef>
                <a:spcPts val="0"/>
              </a:spcBef>
              <a:spcAft>
                <a:spcPts val="0"/>
              </a:spcAft>
              <a:buNone/>
            </a:pPr>
            <a:r>
              <a:rPr b="1" lang="en-US" sz="2300">
                <a:solidFill>
                  <a:srgbClr val="000000"/>
                </a:solidFill>
                <a:latin typeface="Lucida Sans"/>
                <a:ea typeface="Lucida Sans"/>
                <a:cs typeface="Lucida Sans"/>
                <a:sym typeface="Lucida Sans"/>
              </a:rPr>
              <a:t>parallel computing </a:t>
            </a:r>
            <a:r>
              <a:rPr lang="en-US" sz="2300">
                <a:solidFill>
                  <a:srgbClr val="000000"/>
                </a:solidFill>
                <a:latin typeface="Lucida Sans"/>
                <a:ea typeface="Lucida Sans"/>
                <a:cs typeface="Lucida Sans"/>
                <a:sym typeface="Lucida Sans"/>
              </a:rPr>
              <a:t>to </a:t>
            </a:r>
            <a:r>
              <a:rPr b="1" lang="en-US" sz="2300">
                <a:solidFill>
                  <a:srgbClr val="000000"/>
                </a:solidFill>
                <a:latin typeface="Lucida Sans"/>
                <a:ea typeface="Lucida Sans"/>
                <a:cs typeface="Lucida Sans"/>
                <a:sym typeface="Lucida Sans"/>
              </a:rPr>
              <a:t>commodity servers</a:t>
            </a:r>
            <a:r>
              <a:rPr lang="en-US" sz="2300">
                <a:solidFill>
                  <a:srgbClr val="000000"/>
                </a:solidFill>
                <a:latin typeface="Lucida Sans"/>
                <a:ea typeface="Lucida Sans"/>
                <a:cs typeface="Lucida Sans"/>
                <a:sym typeface="Lucida Sans"/>
              </a:rPr>
              <a:t>. </a:t>
            </a:r>
            <a:endParaRPr sz="900"/>
          </a:p>
          <a:p>
            <a:pPr indent="0" lvl="0" marL="0" marR="0" rtl="0" algn="l">
              <a:lnSpc>
                <a:spcPct val="100000"/>
              </a:lnSpc>
              <a:spcBef>
                <a:spcPts val="0"/>
              </a:spcBef>
              <a:spcAft>
                <a:spcPts val="0"/>
              </a:spcAft>
              <a:buNone/>
            </a:pPr>
            <a:r>
              <a:rPr lang="en-US" sz="2300">
                <a:solidFill>
                  <a:srgbClr val="000000"/>
                </a:solidFill>
                <a:latin typeface="Lucida Sans"/>
                <a:ea typeface="Lucida Sans"/>
                <a:cs typeface="Lucida Sans"/>
                <a:sym typeface="Lucida Sans"/>
              </a:rPr>
              <a:t>The result is a sizeable decrease in the</a:t>
            </a:r>
            <a:endParaRPr sz="900"/>
          </a:p>
          <a:p>
            <a:pPr indent="0" lvl="0" marL="0" marR="0" rtl="0" algn="l">
              <a:lnSpc>
                <a:spcPct val="100000"/>
              </a:lnSpc>
              <a:spcBef>
                <a:spcPts val="0"/>
              </a:spcBef>
              <a:spcAft>
                <a:spcPts val="0"/>
              </a:spcAft>
              <a:buNone/>
            </a:pPr>
            <a:r>
              <a:rPr lang="en-US" sz="2300">
                <a:solidFill>
                  <a:srgbClr val="000000"/>
                </a:solidFill>
                <a:latin typeface="Lucida Sans"/>
                <a:ea typeface="Lucida Sans"/>
                <a:cs typeface="Lucida Sans"/>
                <a:sym typeface="Lucida Sans"/>
              </a:rPr>
              <a:t> cost per terabyte of storage, which in turn</a:t>
            </a:r>
            <a:endParaRPr sz="900"/>
          </a:p>
          <a:p>
            <a:pPr indent="0" lvl="0" marL="0" marR="0" rtl="0" algn="l">
              <a:lnSpc>
                <a:spcPct val="100000"/>
              </a:lnSpc>
              <a:spcBef>
                <a:spcPts val="0"/>
              </a:spcBef>
              <a:spcAft>
                <a:spcPts val="0"/>
              </a:spcAft>
              <a:buNone/>
            </a:pPr>
            <a:r>
              <a:rPr lang="en-US" sz="2300">
                <a:solidFill>
                  <a:srgbClr val="000000"/>
                </a:solidFill>
                <a:latin typeface="Lucida Sans"/>
                <a:ea typeface="Lucida Sans"/>
                <a:cs typeface="Lucida Sans"/>
                <a:sym typeface="Lucida Sans"/>
              </a:rPr>
              <a:t> makes it affordable to model all your data.</a:t>
            </a:r>
            <a:endParaRPr sz="1300">
              <a:solidFill>
                <a:schemeClr val="dk1"/>
              </a:solidFill>
              <a:latin typeface="Libre Franklin"/>
              <a:ea typeface="Libre Franklin"/>
              <a:cs typeface="Libre Franklin"/>
              <a:sym typeface="Libre Franklin"/>
            </a:endParaRPr>
          </a:p>
        </p:txBody>
      </p:sp>
      <p:sp>
        <p:nvSpPr>
          <p:cNvPr id="224" name="Google Shape;224;p1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1" name="Google Shape;231;p11"/>
          <p:cNvSpPr txBox="1"/>
          <p:nvPr/>
        </p:nvSpPr>
        <p:spPr>
          <a:xfrm>
            <a:off x="548640" y="365760"/>
            <a:ext cx="8046720" cy="540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500">
                <a:solidFill>
                  <a:srgbClr val="FF0000"/>
                </a:solidFill>
                <a:latin typeface="Lucida Sans"/>
                <a:ea typeface="Lucida Sans"/>
                <a:cs typeface="Lucida Sans"/>
                <a:sym typeface="Lucida Sans"/>
              </a:rPr>
              <a:t>Flexible</a:t>
            </a:r>
            <a:r>
              <a:rPr lang="en-US" sz="2500">
                <a:solidFill>
                  <a:srgbClr val="000000"/>
                </a:solidFill>
                <a:latin typeface="Lucida Sans"/>
                <a:ea typeface="Lucida Sans"/>
                <a:cs typeface="Lucida Sans"/>
                <a:sym typeface="Lucida Sans"/>
              </a:rPr>
              <a:t>– Hadoop is </a:t>
            </a:r>
            <a:r>
              <a:rPr b="1" lang="en-US" sz="2500">
                <a:solidFill>
                  <a:srgbClr val="000000"/>
                </a:solidFill>
                <a:latin typeface="Lucida Sans"/>
                <a:ea typeface="Lucida Sans"/>
                <a:cs typeface="Lucida Sans"/>
                <a:sym typeface="Lucida Sans"/>
              </a:rPr>
              <a:t>schema-less</a:t>
            </a:r>
            <a:r>
              <a:rPr lang="en-US" sz="2500">
                <a:solidFill>
                  <a:srgbClr val="000000"/>
                </a:solidFill>
                <a:latin typeface="Lucida Sans"/>
                <a:ea typeface="Lucida Sans"/>
                <a:cs typeface="Lucida Sans"/>
                <a:sym typeface="Lucida Sans"/>
              </a:rPr>
              <a:t>, and can</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 </a:t>
            </a:r>
            <a:r>
              <a:rPr b="1" lang="en-US" sz="2500">
                <a:solidFill>
                  <a:srgbClr val="000000"/>
                </a:solidFill>
                <a:latin typeface="Lucida Sans"/>
                <a:ea typeface="Lucida Sans"/>
                <a:cs typeface="Lucida Sans"/>
                <a:sym typeface="Lucida Sans"/>
              </a:rPr>
              <a:t>absorb any type of data</a:t>
            </a:r>
            <a:r>
              <a:rPr lang="en-US" sz="2500">
                <a:solidFill>
                  <a:srgbClr val="000000"/>
                </a:solidFill>
                <a:latin typeface="Lucida Sans"/>
                <a:ea typeface="Lucida Sans"/>
                <a:cs typeface="Lucida Sans"/>
                <a:sym typeface="Lucida Sans"/>
              </a:rPr>
              <a:t>, structured or not, </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from any number of sources. Data from multiple</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 sources can be joined and aggregated in </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arbitrary ways enabling deeper analyses than</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 any one system can provide.</a:t>
            </a:r>
            <a:endParaRPr sz="15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15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b="1" lang="en-US" sz="2500">
                <a:solidFill>
                  <a:srgbClr val="FF0000"/>
                </a:solidFill>
                <a:latin typeface="Lucida Sans"/>
                <a:ea typeface="Lucida Sans"/>
                <a:cs typeface="Lucida Sans"/>
                <a:sym typeface="Lucida Sans"/>
              </a:rPr>
              <a:t>Fault tolerant</a:t>
            </a:r>
            <a:r>
              <a:rPr lang="en-US" sz="2500">
                <a:solidFill>
                  <a:srgbClr val="000000"/>
                </a:solidFill>
                <a:latin typeface="Lucida Sans"/>
                <a:ea typeface="Lucida Sans"/>
                <a:cs typeface="Lucida Sans"/>
                <a:sym typeface="Lucida Sans"/>
              </a:rPr>
              <a:t>– When you lose a node, the </a:t>
            </a:r>
            <a:endParaRPr sz="1100"/>
          </a:p>
          <a:p>
            <a:pPr indent="0" lvl="0" marL="0" marR="0" rtl="0" algn="l">
              <a:lnSpc>
                <a:spcPct val="100000"/>
              </a:lnSpc>
              <a:spcBef>
                <a:spcPts val="0"/>
              </a:spcBef>
              <a:spcAft>
                <a:spcPts val="0"/>
              </a:spcAft>
              <a:buNone/>
            </a:pPr>
            <a:r>
              <a:rPr b="1" lang="en-US" sz="2500">
                <a:solidFill>
                  <a:srgbClr val="000000"/>
                </a:solidFill>
                <a:latin typeface="Lucida Sans"/>
                <a:ea typeface="Lucida Sans"/>
                <a:cs typeface="Lucida Sans"/>
                <a:sym typeface="Lucida Sans"/>
              </a:rPr>
              <a:t>system redirects work to another location of </a:t>
            </a:r>
            <a:endParaRPr sz="1100"/>
          </a:p>
          <a:p>
            <a:pPr indent="0" lvl="0" marL="0" marR="0" rtl="0" algn="l">
              <a:lnSpc>
                <a:spcPct val="100000"/>
              </a:lnSpc>
              <a:spcBef>
                <a:spcPts val="0"/>
              </a:spcBef>
              <a:spcAft>
                <a:spcPts val="0"/>
              </a:spcAft>
              <a:buNone/>
            </a:pPr>
            <a:r>
              <a:rPr b="1" lang="en-US" sz="2500">
                <a:solidFill>
                  <a:srgbClr val="000000"/>
                </a:solidFill>
                <a:latin typeface="Lucida Sans"/>
                <a:ea typeface="Lucida Sans"/>
                <a:cs typeface="Lucida Sans"/>
                <a:sym typeface="Lucida Sans"/>
              </a:rPr>
              <a:t>the data </a:t>
            </a:r>
            <a:r>
              <a:rPr lang="en-US" sz="2500">
                <a:solidFill>
                  <a:srgbClr val="000000"/>
                </a:solidFill>
                <a:latin typeface="Lucida Sans"/>
                <a:ea typeface="Lucida Sans"/>
                <a:cs typeface="Lucida Sans"/>
                <a:sym typeface="Lucida Sans"/>
              </a:rPr>
              <a:t>and continues processing without </a:t>
            </a:r>
            <a:endParaRPr sz="1100"/>
          </a:p>
          <a:p>
            <a:pPr indent="0" lvl="0" marL="0" marR="0" rtl="0" algn="l">
              <a:lnSpc>
                <a:spcPct val="100000"/>
              </a:lnSpc>
              <a:spcBef>
                <a:spcPts val="0"/>
              </a:spcBef>
              <a:spcAft>
                <a:spcPts val="0"/>
              </a:spcAft>
              <a:buNone/>
            </a:pPr>
            <a:r>
              <a:rPr lang="en-US" sz="2500">
                <a:solidFill>
                  <a:srgbClr val="000000"/>
                </a:solidFill>
                <a:latin typeface="Lucida Sans"/>
                <a:ea typeface="Lucida Sans"/>
                <a:cs typeface="Lucida Sans"/>
                <a:sym typeface="Lucida Sans"/>
              </a:rPr>
              <a:t>missing a fright beat .</a:t>
            </a:r>
            <a:endParaRPr sz="15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2" name="Google Shape;232;p1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nvSpPr>
        <p:spPr>
          <a:xfrm>
            <a:off x="457200" y="27468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4100">
                <a:solidFill>
                  <a:srgbClr val="464646"/>
                </a:solidFill>
                <a:latin typeface="Lucida Sans"/>
                <a:ea typeface="Lucida Sans"/>
                <a:cs typeface="Lucida Sans"/>
                <a:sym typeface="Lucida Sans"/>
              </a:rPr>
              <a:t>Who uses Hadoop?</a:t>
            </a:r>
            <a:endParaRPr sz="1800">
              <a:solidFill>
                <a:schemeClr val="dk1"/>
              </a:solidFill>
              <a:latin typeface="Libre Franklin"/>
              <a:ea typeface="Libre Franklin"/>
              <a:cs typeface="Libre Franklin"/>
              <a:sym typeface="Libre Franklin"/>
            </a:endParaRPr>
          </a:p>
        </p:txBody>
      </p:sp>
      <p:sp>
        <p:nvSpPr>
          <p:cNvPr id="240" name="Google Shape;240;p12"/>
          <p:cNvSpPr txBox="1"/>
          <p:nvPr/>
        </p:nvSpPr>
        <p:spPr>
          <a:xfrm>
            <a:off x="457200" y="1481400"/>
            <a:ext cx="8229240" cy="4525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241" name="Google Shape;241;p12"/>
          <p:cNvPicPr preferRelativeResize="0"/>
          <p:nvPr/>
        </p:nvPicPr>
        <p:blipFill rotWithShape="1">
          <a:blip r:embed="rId3">
            <a:alphaModFix/>
          </a:blip>
          <a:srcRect b="0" l="0" r="0" t="0"/>
          <a:stretch/>
        </p:blipFill>
        <p:spPr>
          <a:xfrm>
            <a:off x="685800" y="1523880"/>
            <a:ext cx="7619760" cy="4295520"/>
          </a:xfrm>
          <a:prstGeom prst="rect">
            <a:avLst/>
          </a:prstGeom>
          <a:noFill/>
          <a:ln>
            <a:noFill/>
          </a:ln>
        </p:spPr>
      </p:pic>
      <p:sp>
        <p:nvSpPr>
          <p:cNvPr id="242" name="Google Shape;242;p1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Contents</a:t>
            </a:r>
            <a:endParaRPr b="0" i="0" sz="1800" u="none" cap="none" strike="noStrike">
              <a:solidFill>
                <a:schemeClr val="dk1"/>
              </a:solidFill>
              <a:latin typeface="Libre Franklin"/>
              <a:ea typeface="Libre Franklin"/>
              <a:cs typeface="Libre Franklin"/>
              <a:sym typeface="Libre Franklin"/>
            </a:endParaRPr>
          </a:p>
        </p:txBody>
      </p:sp>
      <p:sp>
        <p:nvSpPr>
          <p:cNvPr id="107" name="Google Shape;107;p2"/>
          <p:cNvSpPr txBox="1"/>
          <p:nvPr/>
        </p:nvSpPr>
        <p:spPr>
          <a:xfrm>
            <a:off x="1371600" y="1419726"/>
            <a:ext cx="7162800" cy="4525560"/>
          </a:xfrm>
          <a:prstGeom prst="rect">
            <a:avLst/>
          </a:prstGeom>
          <a:noFill/>
          <a:ln>
            <a:noFill/>
          </a:ln>
        </p:spPr>
        <p:txBody>
          <a:bodyPr anchorCtr="0" anchor="t" bIns="45700" lIns="91425" spcFirstLastPara="1" rIns="91425" wrap="square" tIns="45700">
            <a:noAutofit/>
          </a:bodyPr>
          <a:lstStyle/>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Calibri"/>
                <a:ea typeface="Calibri"/>
                <a:cs typeface="Calibri"/>
                <a:sym typeface="Calibri"/>
              </a:rPr>
              <a:t>What is Hadoop? </a:t>
            </a:r>
            <a:endParaRPr b="0" i="0" sz="1800" u="none" cap="none" strike="noStrike">
              <a:solidFill>
                <a:schemeClr val="dk1"/>
              </a:solidFill>
              <a:latin typeface="Libre Franklin"/>
              <a:ea typeface="Libre Franklin"/>
              <a:cs typeface="Libre Franklin"/>
              <a:sym typeface="Libre Franklin"/>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Calibri"/>
                <a:ea typeface="Calibri"/>
                <a:cs typeface="Calibri"/>
                <a:sym typeface="Calibri"/>
              </a:rPr>
              <a:t>Core Hadoop Components</a:t>
            </a:r>
            <a:endParaRPr b="0" i="0" sz="1800" u="none" cap="none" strike="noStrike">
              <a:solidFill>
                <a:schemeClr val="dk1"/>
              </a:solidFill>
              <a:latin typeface="Libre Franklin"/>
              <a:ea typeface="Libre Franklin"/>
              <a:cs typeface="Libre Franklin"/>
              <a:sym typeface="Libre Franklin"/>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Calibri"/>
                <a:ea typeface="Calibri"/>
                <a:cs typeface="Calibri"/>
                <a:sym typeface="Calibri"/>
              </a:rPr>
              <a:t>Hadoop Ecosystem</a:t>
            </a:r>
            <a:endParaRPr b="0" i="0" sz="1800" u="none" cap="none" strike="noStrike">
              <a:solidFill>
                <a:schemeClr val="dk1"/>
              </a:solidFill>
              <a:latin typeface="Libre Franklin"/>
              <a:ea typeface="Libre Franklin"/>
              <a:cs typeface="Libre Franklin"/>
              <a:sym typeface="Libre Franklin"/>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Calibri"/>
                <a:ea typeface="Calibri"/>
                <a:cs typeface="Calibri"/>
                <a:sym typeface="Calibri"/>
              </a:rPr>
              <a:t>Physical Architecture</a:t>
            </a:r>
            <a:endParaRPr b="0" i="0" sz="1800" u="none" cap="none" strike="noStrike">
              <a:solidFill>
                <a:schemeClr val="dk1"/>
              </a:solidFill>
              <a:latin typeface="Libre Franklin"/>
              <a:ea typeface="Libre Franklin"/>
              <a:cs typeface="Libre Franklin"/>
              <a:sym typeface="Libre Franklin"/>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Calibri"/>
                <a:ea typeface="Calibri"/>
                <a:cs typeface="Calibri"/>
                <a:sym typeface="Calibri"/>
              </a:rPr>
              <a:t>Hadoop limitations</a:t>
            </a:r>
            <a:endParaRPr b="0" i="0" sz="1800" u="none" cap="none" strike="noStrike">
              <a:solidFill>
                <a:schemeClr val="dk1"/>
              </a:solidFill>
              <a:latin typeface="Libre Franklin"/>
              <a:ea typeface="Libre Franklin"/>
              <a:cs typeface="Libre Franklin"/>
              <a:sym typeface="Libre Franklin"/>
            </a:endParaRPr>
          </a:p>
        </p:txBody>
      </p:sp>
      <p:sp>
        <p:nvSpPr>
          <p:cNvPr id="108" name="Google Shape;108;p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nvSpPr>
        <p:spPr>
          <a:xfrm>
            <a:off x="380880" y="5562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4400">
                <a:solidFill>
                  <a:srgbClr val="000000"/>
                </a:solidFill>
                <a:latin typeface="Cambria"/>
                <a:ea typeface="Cambria"/>
                <a:cs typeface="Cambria"/>
                <a:sym typeface="Cambria"/>
              </a:rPr>
              <a:t>Google Origins</a:t>
            </a:r>
            <a:endParaRPr sz="1800">
              <a:solidFill>
                <a:schemeClr val="dk1"/>
              </a:solidFill>
              <a:latin typeface="Libre Franklin"/>
              <a:ea typeface="Libre Franklin"/>
              <a:cs typeface="Libre Franklin"/>
              <a:sym typeface="Libre Franklin"/>
            </a:endParaRPr>
          </a:p>
        </p:txBody>
      </p:sp>
      <p:pic>
        <p:nvPicPr>
          <p:cNvPr id="249" name="Google Shape;249;p13"/>
          <p:cNvPicPr preferRelativeResize="0"/>
          <p:nvPr/>
        </p:nvPicPr>
        <p:blipFill rotWithShape="1">
          <a:blip r:embed="rId3">
            <a:alphaModFix/>
          </a:blip>
          <a:srcRect b="0" l="0" r="0" t="0"/>
          <a:stretch/>
        </p:blipFill>
        <p:spPr>
          <a:xfrm>
            <a:off x="7011000" y="5422320"/>
            <a:ext cx="1751760" cy="1350360"/>
          </a:xfrm>
          <a:prstGeom prst="rect">
            <a:avLst/>
          </a:prstGeom>
          <a:noFill/>
          <a:ln>
            <a:noFill/>
          </a:ln>
        </p:spPr>
      </p:pic>
      <p:pic>
        <p:nvPicPr>
          <p:cNvPr id="250" name="Google Shape;250;p13"/>
          <p:cNvPicPr preferRelativeResize="0"/>
          <p:nvPr/>
        </p:nvPicPr>
        <p:blipFill rotWithShape="1">
          <a:blip r:embed="rId4">
            <a:alphaModFix/>
          </a:blip>
          <a:srcRect b="1323049" l="532079" r="422796" t="802482"/>
          <a:stretch/>
        </p:blipFill>
        <p:spPr>
          <a:xfrm>
            <a:off x="1447920" y="1853280"/>
            <a:ext cx="3962160" cy="808200"/>
          </a:xfrm>
          <a:prstGeom prst="rect">
            <a:avLst/>
          </a:prstGeom>
          <a:noFill/>
          <a:ln>
            <a:noFill/>
          </a:ln>
        </p:spPr>
      </p:pic>
      <p:pic>
        <p:nvPicPr>
          <p:cNvPr id="251" name="Google Shape;251;p13"/>
          <p:cNvPicPr preferRelativeResize="0"/>
          <p:nvPr/>
        </p:nvPicPr>
        <p:blipFill rotWithShape="1">
          <a:blip r:embed="rId5">
            <a:alphaModFix/>
          </a:blip>
          <a:srcRect b="865425" l="505640" r="555464" t="1004964"/>
          <a:stretch/>
        </p:blipFill>
        <p:spPr>
          <a:xfrm>
            <a:off x="1447920" y="2940480"/>
            <a:ext cx="3962160" cy="1284840"/>
          </a:xfrm>
          <a:prstGeom prst="rect">
            <a:avLst/>
          </a:prstGeom>
          <a:noFill/>
          <a:ln>
            <a:noFill/>
          </a:ln>
        </p:spPr>
      </p:pic>
      <p:sp>
        <p:nvSpPr>
          <p:cNvPr id="252" name="Google Shape;252;p13"/>
          <p:cNvSpPr/>
          <p:nvPr/>
        </p:nvSpPr>
        <p:spPr>
          <a:xfrm>
            <a:off x="1215360" y="2066940"/>
            <a:ext cx="91404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0070C0"/>
                </a:solidFill>
                <a:latin typeface="Calibri"/>
                <a:ea typeface="Calibri"/>
                <a:cs typeface="Calibri"/>
                <a:sym typeface="Calibri"/>
              </a:rPr>
              <a:t>2003</a:t>
            </a:r>
            <a:endParaRPr sz="1800">
              <a:solidFill>
                <a:schemeClr val="dk1"/>
              </a:solidFill>
              <a:latin typeface="Libre Franklin"/>
              <a:ea typeface="Libre Franklin"/>
              <a:cs typeface="Libre Franklin"/>
              <a:sym typeface="Libre Franklin"/>
            </a:endParaRPr>
          </a:p>
        </p:txBody>
      </p:sp>
      <p:sp>
        <p:nvSpPr>
          <p:cNvPr id="253" name="Google Shape;253;p13"/>
          <p:cNvSpPr/>
          <p:nvPr/>
        </p:nvSpPr>
        <p:spPr>
          <a:xfrm>
            <a:off x="1256133" y="3282930"/>
            <a:ext cx="91404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00B050"/>
                </a:solidFill>
                <a:latin typeface="Calibri"/>
                <a:ea typeface="Calibri"/>
                <a:cs typeface="Calibri"/>
                <a:sym typeface="Calibri"/>
              </a:rPr>
              <a:t>2004</a:t>
            </a:r>
            <a:endParaRPr sz="1800">
              <a:solidFill>
                <a:schemeClr val="dk1"/>
              </a:solidFill>
              <a:latin typeface="Libre Franklin"/>
              <a:ea typeface="Libre Franklin"/>
              <a:cs typeface="Libre Franklin"/>
              <a:sym typeface="Libre Franklin"/>
            </a:endParaRPr>
          </a:p>
        </p:txBody>
      </p:sp>
      <p:pic>
        <p:nvPicPr>
          <p:cNvPr id="254" name="Google Shape;254;p13"/>
          <p:cNvPicPr preferRelativeResize="0"/>
          <p:nvPr/>
        </p:nvPicPr>
        <p:blipFill rotWithShape="1">
          <a:blip r:embed="rId6">
            <a:alphaModFix/>
          </a:blip>
          <a:srcRect b="0" l="0" r="0" t="0"/>
          <a:stretch/>
        </p:blipFill>
        <p:spPr>
          <a:xfrm>
            <a:off x="6252120" y="1845000"/>
            <a:ext cx="2514240" cy="785520"/>
          </a:xfrm>
          <a:prstGeom prst="rect">
            <a:avLst/>
          </a:prstGeom>
          <a:noFill/>
          <a:ln>
            <a:noFill/>
          </a:ln>
        </p:spPr>
      </p:pic>
      <p:cxnSp>
        <p:nvCxnSpPr>
          <p:cNvPr id="255" name="Google Shape;255;p13"/>
          <p:cNvCxnSpPr/>
          <p:nvPr/>
        </p:nvCxnSpPr>
        <p:spPr>
          <a:xfrm>
            <a:off x="5562720" y="2249280"/>
            <a:ext cx="456840" cy="360"/>
          </a:xfrm>
          <a:prstGeom prst="straightConnector1">
            <a:avLst/>
          </a:prstGeom>
          <a:noFill/>
          <a:ln cap="flat" cmpd="sng" w="38150">
            <a:solidFill>
              <a:srgbClr val="F79646"/>
            </a:solidFill>
            <a:prstDash val="solid"/>
            <a:round/>
            <a:headEnd len="sm" w="sm" type="none"/>
            <a:tailEnd len="med" w="med" type="triangle"/>
          </a:ln>
        </p:spPr>
      </p:cxnSp>
      <p:pic>
        <p:nvPicPr>
          <p:cNvPr id="256" name="Google Shape;256;p13"/>
          <p:cNvPicPr preferRelativeResize="0"/>
          <p:nvPr/>
        </p:nvPicPr>
        <p:blipFill rotWithShape="1">
          <a:blip r:embed="rId7">
            <a:alphaModFix/>
          </a:blip>
          <a:srcRect b="0" l="0" r="0" t="0"/>
          <a:stretch/>
        </p:blipFill>
        <p:spPr>
          <a:xfrm>
            <a:off x="6248520" y="3048120"/>
            <a:ext cx="2514240" cy="769680"/>
          </a:xfrm>
          <a:prstGeom prst="rect">
            <a:avLst/>
          </a:prstGeom>
          <a:noFill/>
          <a:ln>
            <a:noFill/>
          </a:ln>
        </p:spPr>
      </p:pic>
      <p:cxnSp>
        <p:nvCxnSpPr>
          <p:cNvPr id="257" name="Google Shape;257;p13"/>
          <p:cNvCxnSpPr/>
          <p:nvPr/>
        </p:nvCxnSpPr>
        <p:spPr>
          <a:xfrm>
            <a:off x="5638680" y="3413880"/>
            <a:ext cx="456840" cy="360"/>
          </a:xfrm>
          <a:prstGeom prst="straightConnector1">
            <a:avLst/>
          </a:prstGeom>
          <a:noFill/>
          <a:ln cap="flat" cmpd="sng" w="38150">
            <a:solidFill>
              <a:srgbClr val="F79646"/>
            </a:solidFill>
            <a:prstDash val="solid"/>
            <a:round/>
            <a:headEnd len="sm" w="sm" type="none"/>
            <a:tailEnd len="med" w="med" type="triangle"/>
          </a:ln>
        </p:spPr>
      </p:cxnSp>
      <p:pic>
        <p:nvPicPr>
          <p:cNvPr id="258" name="Google Shape;258;p13"/>
          <p:cNvPicPr preferRelativeResize="0"/>
          <p:nvPr/>
        </p:nvPicPr>
        <p:blipFill rotWithShape="1">
          <a:blip r:embed="rId8">
            <a:alphaModFix/>
          </a:blip>
          <a:srcRect b="31148" l="0" r="0" t="29241"/>
          <a:stretch/>
        </p:blipFill>
        <p:spPr>
          <a:xfrm>
            <a:off x="6300720" y="4235040"/>
            <a:ext cx="2514240" cy="979200"/>
          </a:xfrm>
          <a:prstGeom prst="rect">
            <a:avLst/>
          </a:prstGeom>
          <a:noFill/>
          <a:ln>
            <a:noFill/>
          </a:ln>
        </p:spPr>
      </p:pic>
      <p:cxnSp>
        <p:nvCxnSpPr>
          <p:cNvPr id="259" name="Google Shape;259;p13"/>
          <p:cNvCxnSpPr/>
          <p:nvPr/>
        </p:nvCxnSpPr>
        <p:spPr>
          <a:xfrm>
            <a:off x="5673600" y="4724280"/>
            <a:ext cx="456840" cy="360"/>
          </a:xfrm>
          <a:prstGeom prst="straightConnector1">
            <a:avLst/>
          </a:prstGeom>
          <a:noFill/>
          <a:ln cap="flat" cmpd="sng" w="38150">
            <a:solidFill>
              <a:srgbClr val="F79646"/>
            </a:solidFill>
            <a:prstDash val="solid"/>
            <a:round/>
            <a:headEnd len="sm" w="sm" type="none"/>
            <a:tailEnd len="med" w="med" type="triangle"/>
          </a:ln>
        </p:spPr>
      </p:cxnSp>
      <p:pic>
        <p:nvPicPr>
          <p:cNvPr id="260" name="Google Shape;260;p13"/>
          <p:cNvPicPr preferRelativeResize="0"/>
          <p:nvPr/>
        </p:nvPicPr>
        <p:blipFill rotWithShape="1">
          <a:blip r:embed="rId9">
            <a:alphaModFix/>
          </a:blip>
          <a:srcRect b="0" l="0" r="0" t="0"/>
          <a:stretch/>
        </p:blipFill>
        <p:spPr>
          <a:xfrm>
            <a:off x="2492329" y="4302314"/>
            <a:ext cx="2890922" cy="2151072"/>
          </a:xfrm>
          <a:prstGeom prst="rect">
            <a:avLst/>
          </a:prstGeom>
          <a:noFill/>
          <a:ln>
            <a:noFill/>
          </a:ln>
        </p:spPr>
      </p:pic>
      <p:sp>
        <p:nvSpPr>
          <p:cNvPr id="261" name="Google Shape;261;p13"/>
          <p:cNvSpPr/>
          <p:nvPr/>
        </p:nvSpPr>
        <p:spPr>
          <a:xfrm>
            <a:off x="1215360" y="4738454"/>
            <a:ext cx="91404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FF0000"/>
                </a:solidFill>
                <a:latin typeface="Calibri"/>
                <a:ea typeface="Calibri"/>
                <a:cs typeface="Calibri"/>
                <a:sym typeface="Calibri"/>
              </a:rPr>
              <a:t>2006</a:t>
            </a:r>
            <a:endParaRPr sz="1800">
              <a:solidFill>
                <a:schemeClr val="dk1"/>
              </a:solidFill>
              <a:latin typeface="Libre Franklin"/>
              <a:ea typeface="Libre Franklin"/>
              <a:cs typeface="Libre Franklin"/>
              <a:sym typeface="Libre Franklin"/>
            </a:endParaRPr>
          </a:p>
        </p:txBody>
      </p:sp>
      <p:sp>
        <p:nvSpPr>
          <p:cNvPr id="262" name="Google Shape;262;p1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4"/>
          <p:cNvSpPr txBox="1"/>
          <p:nvPr>
            <p:ph type="title"/>
          </p:nvPr>
        </p:nvSpPr>
        <p:spPr>
          <a:xfrm>
            <a:off x="685800" y="0"/>
            <a:ext cx="8991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 </a:t>
            </a:r>
            <a:br>
              <a:rPr lang="en-US"/>
            </a:br>
            <a:r>
              <a:rPr lang="en-US"/>
              <a:t> </a:t>
            </a:r>
            <a:r>
              <a:rPr lang="en-US" sz="4000"/>
              <a:t>A real Picture of Hadoop Clusters</a:t>
            </a:r>
            <a:endParaRPr sz="4000"/>
          </a:p>
        </p:txBody>
      </p:sp>
      <p:sp>
        <p:nvSpPr>
          <p:cNvPr id="269" name="Google Shape;269;p14"/>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270" name="Google Shape;270;p1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Hadoop Cluster - Architecture and Components" id="272" name="Google Shape;272;p14"/>
          <p:cNvPicPr preferRelativeResize="0"/>
          <p:nvPr/>
        </p:nvPicPr>
        <p:blipFill rotWithShape="1">
          <a:blip r:embed="rId3">
            <a:alphaModFix/>
          </a:blip>
          <a:srcRect b="0" l="0" r="0" t="0"/>
          <a:stretch/>
        </p:blipFill>
        <p:spPr>
          <a:xfrm>
            <a:off x="909899" y="1485900"/>
            <a:ext cx="7699775" cy="4571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16"/>
          <p:cNvGrpSpPr/>
          <p:nvPr/>
        </p:nvGrpSpPr>
        <p:grpSpPr>
          <a:xfrm>
            <a:off x="922539" y="304800"/>
            <a:ext cx="8229240" cy="6049800"/>
            <a:chOff x="457200" y="274680"/>
            <a:chExt cx="8229240" cy="6049800"/>
          </a:xfrm>
        </p:grpSpPr>
        <p:sp>
          <p:nvSpPr>
            <p:cNvPr id="279" name="Google Shape;279;p16"/>
            <p:cNvSpPr/>
            <p:nvPr/>
          </p:nvSpPr>
          <p:spPr>
            <a:xfrm>
              <a:off x="1981200" y="1295400"/>
              <a:ext cx="2844000" cy="84780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Hue</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(Web Console)</a:t>
              </a:r>
              <a:endParaRPr sz="1800">
                <a:solidFill>
                  <a:schemeClr val="dk1"/>
                </a:solidFill>
                <a:latin typeface="Libre Franklin"/>
                <a:ea typeface="Libre Franklin"/>
                <a:cs typeface="Libre Franklin"/>
                <a:sym typeface="Libre Franklin"/>
              </a:endParaRPr>
            </a:p>
          </p:txBody>
        </p:sp>
        <p:grpSp>
          <p:nvGrpSpPr>
            <p:cNvPr id="280" name="Google Shape;280;p16"/>
            <p:cNvGrpSpPr/>
            <p:nvPr/>
          </p:nvGrpSpPr>
          <p:grpSpPr>
            <a:xfrm>
              <a:off x="457200" y="274680"/>
              <a:ext cx="8229240" cy="6049800"/>
              <a:chOff x="457200" y="274680"/>
              <a:chExt cx="8229240" cy="6049800"/>
            </a:xfrm>
          </p:grpSpPr>
          <p:sp>
            <p:nvSpPr>
              <p:cNvPr id="281" name="Google Shape;281;p16"/>
              <p:cNvSpPr txBox="1"/>
              <p:nvPr/>
            </p:nvSpPr>
            <p:spPr>
              <a:xfrm>
                <a:off x="457200" y="27468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4100">
                    <a:solidFill>
                      <a:srgbClr val="464646"/>
                    </a:solidFill>
                    <a:latin typeface="Lucida Sans"/>
                    <a:ea typeface="Lucida Sans"/>
                    <a:cs typeface="Lucida Sans"/>
                    <a:sym typeface="Lucida Sans"/>
                  </a:rPr>
                  <a:t>Hadoop Ecosystem</a:t>
                </a:r>
                <a:endParaRPr sz="1800">
                  <a:solidFill>
                    <a:schemeClr val="dk1"/>
                  </a:solidFill>
                  <a:latin typeface="Libre Franklin"/>
                  <a:ea typeface="Libre Franklin"/>
                  <a:cs typeface="Libre Franklin"/>
                  <a:sym typeface="Libre Franklin"/>
                </a:endParaRPr>
              </a:p>
            </p:txBody>
          </p:sp>
          <p:sp>
            <p:nvSpPr>
              <p:cNvPr id="282" name="Google Shape;282;p16"/>
              <p:cNvSpPr/>
              <p:nvPr/>
            </p:nvSpPr>
            <p:spPr>
              <a:xfrm>
                <a:off x="533520" y="1143000"/>
                <a:ext cx="7650000" cy="5181480"/>
              </a:xfrm>
              <a:prstGeom prst="roundRect">
                <a:avLst>
                  <a:gd fmla="val 16667" name="adj"/>
                </a:avLst>
              </a:prstGeom>
              <a:noFill/>
              <a:ln cap="flat" cmpd="sng" w="9525">
                <a:solidFill>
                  <a:srgbClr val="464646"/>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3645720" y="3538800"/>
                <a:ext cx="1992600" cy="89532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l">
                  <a:lnSpc>
                    <a:spcPct val="100000"/>
                  </a:lnSpc>
                  <a:spcBef>
                    <a:spcPts val="0"/>
                  </a:spcBef>
                  <a:spcAft>
                    <a:spcPts val="0"/>
                  </a:spcAft>
                  <a:buNone/>
                </a:pPr>
                <a:r>
                  <a:rPr b="1" lang="en-US" sz="1400">
                    <a:solidFill>
                      <a:srgbClr val="FFFFFF"/>
                    </a:solidFill>
                    <a:latin typeface="Lucida Sans"/>
                    <a:ea typeface="Lucida Sans"/>
                    <a:cs typeface="Lucida Sans"/>
                    <a:sym typeface="Lucida Sans"/>
                  </a:rPr>
                  <a:t>MapReduce Runtime</a:t>
                </a:r>
                <a:endParaRPr sz="1800">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None/>
                </a:pPr>
                <a:r>
                  <a:rPr lang="en-US" sz="1200">
                    <a:solidFill>
                      <a:srgbClr val="FFFFFF"/>
                    </a:solidFill>
                    <a:latin typeface="Lucida Sans"/>
                    <a:ea typeface="Lucida Sans"/>
                    <a:cs typeface="Lucida Sans"/>
                    <a:sym typeface="Lucida Sans"/>
                  </a:rPr>
                  <a:t>(Dist. Programming Framework) </a:t>
                </a:r>
                <a:endParaRPr sz="1800">
                  <a:solidFill>
                    <a:schemeClr val="dk1"/>
                  </a:solidFill>
                  <a:latin typeface="Libre Franklin"/>
                  <a:ea typeface="Libre Franklin"/>
                  <a:cs typeface="Libre Franklin"/>
                  <a:sym typeface="Libre Franklin"/>
                </a:endParaRPr>
              </a:p>
            </p:txBody>
          </p:sp>
          <p:sp>
            <p:nvSpPr>
              <p:cNvPr id="284" name="Google Shape;284;p16"/>
              <p:cNvSpPr/>
              <p:nvPr/>
            </p:nvSpPr>
            <p:spPr>
              <a:xfrm>
                <a:off x="5638800" y="2590800"/>
                <a:ext cx="1904760" cy="1828440"/>
              </a:xfrm>
              <a:prstGeom prst="roundRect">
                <a:avLst>
                  <a:gd fmla="val 16667" name="adj"/>
                </a:avLst>
              </a:prstGeom>
              <a:solidFill>
                <a:srgbClr val="7ACBE0"/>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Hbase</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(Column NoSQL DB)</a:t>
                </a:r>
                <a:endParaRPr sz="1800">
                  <a:solidFill>
                    <a:schemeClr val="dk1"/>
                  </a:solidFill>
                  <a:latin typeface="Libre Franklin"/>
                  <a:ea typeface="Libre Franklin"/>
                  <a:cs typeface="Libre Franklin"/>
                  <a:sym typeface="Libre Franklin"/>
                </a:endParaRPr>
              </a:p>
            </p:txBody>
          </p:sp>
          <p:sp>
            <p:nvSpPr>
              <p:cNvPr id="285" name="Google Shape;285;p16"/>
              <p:cNvSpPr/>
              <p:nvPr/>
            </p:nvSpPr>
            <p:spPr>
              <a:xfrm>
                <a:off x="1969200" y="3556440"/>
                <a:ext cx="1625040" cy="84780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Flume</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(Data integration)</a:t>
                </a:r>
                <a:endParaRPr sz="1800">
                  <a:solidFill>
                    <a:schemeClr val="dk1"/>
                  </a:solidFill>
                  <a:latin typeface="Libre Franklin"/>
                  <a:ea typeface="Libre Franklin"/>
                  <a:cs typeface="Libre Franklin"/>
                  <a:sym typeface="Libre Franklin"/>
                </a:endParaRPr>
              </a:p>
            </p:txBody>
          </p:sp>
          <p:sp>
            <p:nvSpPr>
              <p:cNvPr id="286" name="Google Shape;286;p16"/>
              <p:cNvSpPr/>
              <p:nvPr/>
            </p:nvSpPr>
            <p:spPr>
              <a:xfrm rot="5400000">
                <a:off x="-330120" y="2997120"/>
                <a:ext cx="4090680" cy="687240"/>
              </a:xfrm>
              <a:prstGeom prst="roundRect">
                <a:avLst>
                  <a:gd fmla="val 16667" name="adj"/>
                </a:avLst>
              </a:prstGeom>
              <a:solidFill>
                <a:srgbClr val="9BBB59"/>
              </a:solidFill>
              <a:ln cap="flat" cmpd="sng" w="25550">
                <a:solidFill>
                  <a:srgbClr val="728A41"/>
                </a:solidFill>
                <a:prstDash val="solid"/>
                <a:round/>
                <a:headEnd len="sm" w="sm" type="none"/>
                <a:tailEnd len="sm" w="sm" type="none"/>
              </a:ln>
            </p:spPr>
            <p:txBody>
              <a:bodyPr anchorCtr="0" anchor="ctr" bIns="64075" lIns="32025" spcFirstLastPara="1" rIns="32025" wrap="square" tIns="6407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Zookeeper</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(Coordination)</a:t>
                </a:r>
                <a:endParaRPr sz="1800">
                  <a:solidFill>
                    <a:schemeClr val="dk1"/>
                  </a:solidFill>
                  <a:latin typeface="Libre Franklin"/>
                  <a:ea typeface="Libre Franklin"/>
                  <a:cs typeface="Libre Franklin"/>
                  <a:sym typeface="Libre Franklin"/>
                </a:endParaRPr>
              </a:p>
            </p:txBody>
          </p:sp>
          <p:grpSp>
            <p:nvGrpSpPr>
              <p:cNvPr id="287" name="Google Shape;287;p16"/>
              <p:cNvGrpSpPr/>
              <p:nvPr/>
            </p:nvGrpSpPr>
            <p:grpSpPr>
              <a:xfrm>
                <a:off x="2057400" y="4419600"/>
                <a:ext cx="5536080" cy="1254600"/>
                <a:chOff x="1982880" y="4434120"/>
                <a:chExt cx="5536080" cy="1254600"/>
              </a:xfrm>
            </p:grpSpPr>
            <p:sp>
              <p:nvSpPr>
                <p:cNvPr id="288" name="Google Shape;288;p16"/>
                <p:cNvSpPr/>
                <p:nvPr/>
              </p:nvSpPr>
              <p:spPr>
                <a:xfrm>
                  <a:off x="1982880" y="4434120"/>
                  <a:ext cx="5536080" cy="93312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Hadoop Distributed File System (HDFS)</a:t>
                  </a:r>
                  <a:endParaRPr sz="1800">
                    <a:solidFill>
                      <a:schemeClr val="dk1"/>
                    </a:solidFill>
                    <a:latin typeface="Libre Franklin"/>
                    <a:ea typeface="Libre Franklin"/>
                    <a:cs typeface="Libre Franklin"/>
                    <a:sym typeface="Libre Franklin"/>
                  </a:endParaRPr>
                </a:p>
              </p:txBody>
            </p:sp>
            <p:pic>
              <p:nvPicPr>
                <p:cNvPr id="289" name="Google Shape;289;p16"/>
                <p:cNvPicPr preferRelativeResize="0"/>
                <p:nvPr/>
              </p:nvPicPr>
              <p:blipFill rotWithShape="1">
                <a:blip r:embed="rId3">
                  <a:alphaModFix/>
                </a:blip>
                <a:srcRect b="0" l="0" r="0" t="0"/>
                <a:stretch/>
              </p:blipFill>
              <p:spPr>
                <a:xfrm>
                  <a:off x="2708199" y="5207040"/>
                  <a:ext cx="527400" cy="481680"/>
                </a:xfrm>
                <a:prstGeom prst="rect">
                  <a:avLst/>
                </a:prstGeom>
                <a:noFill/>
                <a:ln>
                  <a:noFill/>
                </a:ln>
              </p:spPr>
            </p:pic>
            <p:pic>
              <p:nvPicPr>
                <p:cNvPr id="290" name="Google Shape;290;p16"/>
                <p:cNvPicPr preferRelativeResize="0"/>
                <p:nvPr/>
              </p:nvPicPr>
              <p:blipFill rotWithShape="1">
                <a:blip r:embed="rId3">
                  <a:alphaModFix/>
                </a:blip>
                <a:srcRect b="0" l="0" r="0" t="0"/>
                <a:stretch/>
              </p:blipFill>
              <p:spPr>
                <a:xfrm>
                  <a:off x="3123720" y="5207040"/>
                  <a:ext cx="527400" cy="481680"/>
                </a:xfrm>
                <a:prstGeom prst="rect">
                  <a:avLst/>
                </a:prstGeom>
                <a:noFill/>
                <a:ln>
                  <a:noFill/>
                </a:ln>
              </p:spPr>
            </p:pic>
            <p:pic>
              <p:nvPicPr>
                <p:cNvPr id="291" name="Google Shape;291;p16"/>
                <p:cNvPicPr preferRelativeResize="0"/>
                <p:nvPr/>
              </p:nvPicPr>
              <p:blipFill rotWithShape="1">
                <a:blip r:embed="rId3">
                  <a:alphaModFix/>
                </a:blip>
                <a:srcRect b="0" l="0" r="0" t="0"/>
                <a:stretch/>
              </p:blipFill>
              <p:spPr>
                <a:xfrm>
                  <a:off x="3606120" y="5207040"/>
                  <a:ext cx="527400" cy="481680"/>
                </a:xfrm>
                <a:prstGeom prst="rect">
                  <a:avLst/>
                </a:prstGeom>
                <a:noFill/>
                <a:ln>
                  <a:noFill/>
                </a:ln>
              </p:spPr>
            </p:pic>
            <p:pic>
              <p:nvPicPr>
                <p:cNvPr id="292" name="Google Shape;292;p16"/>
                <p:cNvPicPr preferRelativeResize="0"/>
                <p:nvPr/>
              </p:nvPicPr>
              <p:blipFill rotWithShape="1">
                <a:blip r:embed="rId3">
                  <a:alphaModFix/>
                </a:blip>
                <a:srcRect b="0" l="0" r="0" t="0"/>
                <a:stretch/>
              </p:blipFill>
              <p:spPr>
                <a:xfrm>
                  <a:off x="4088160" y="5207040"/>
                  <a:ext cx="527400" cy="481680"/>
                </a:xfrm>
                <a:prstGeom prst="rect">
                  <a:avLst/>
                </a:prstGeom>
                <a:noFill/>
                <a:ln>
                  <a:noFill/>
                </a:ln>
              </p:spPr>
            </p:pic>
            <p:pic>
              <p:nvPicPr>
                <p:cNvPr id="293" name="Google Shape;293;p16"/>
                <p:cNvPicPr preferRelativeResize="0"/>
                <p:nvPr/>
              </p:nvPicPr>
              <p:blipFill rotWithShape="1">
                <a:blip r:embed="rId3">
                  <a:alphaModFix/>
                </a:blip>
                <a:srcRect b="0" l="0" r="0" t="0"/>
                <a:stretch/>
              </p:blipFill>
              <p:spPr>
                <a:xfrm>
                  <a:off x="4570560" y="5207040"/>
                  <a:ext cx="527400" cy="481680"/>
                </a:xfrm>
                <a:prstGeom prst="rect">
                  <a:avLst/>
                </a:prstGeom>
                <a:noFill/>
                <a:ln>
                  <a:noFill/>
                </a:ln>
              </p:spPr>
            </p:pic>
            <p:pic>
              <p:nvPicPr>
                <p:cNvPr id="294" name="Google Shape;294;p16"/>
                <p:cNvPicPr preferRelativeResize="0"/>
                <p:nvPr/>
              </p:nvPicPr>
              <p:blipFill rotWithShape="1">
                <a:blip r:embed="rId3">
                  <a:alphaModFix/>
                </a:blip>
                <a:srcRect b="0" l="0" r="0" t="0"/>
                <a:stretch/>
              </p:blipFill>
              <p:spPr>
                <a:xfrm>
                  <a:off x="5052600" y="5207040"/>
                  <a:ext cx="527400" cy="481680"/>
                </a:xfrm>
                <a:prstGeom prst="rect">
                  <a:avLst/>
                </a:prstGeom>
                <a:noFill/>
                <a:ln>
                  <a:noFill/>
                </a:ln>
              </p:spPr>
            </p:pic>
            <p:pic>
              <p:nvPicPr>
                <p:cNvPr id="295" name="Google Shape;295;p16"/>
                <p:cNvPicPr preferRelativeResize="0"/>
                <p:nvPr/>
              </p:nvPicPr>
              <p:blipFill rotWithShape="1">
                <a:blip r:embed="rId3">
                  <a:alphaModFix/>
                </a:blip>
                <a:srcRect b="0" l="0" r="0" t="0"/>
                <a:stretch/>
              </p:blipFill>
              <p:spPr>
                <a:xfrm>
                  <a:off x="5535000" y="5207040"/>
                  <a:ext cx="527400" cy="481680"/>
                </a:xfrm>
                <a:prstGeom prst="rect">
                  <a:avLst/>
                </a:prstGeom>
                <a:noFill/>
                <a:ln>
                  <a:noFill/>
                </a:ln>
              </p:spPr>
            </p:pic>
            <p:pic>
              <p:nvPicPr>
                <p:cNvPr id="296" name="Google Shape;296;p16"/>
                <p:cNvPicPr preferRelativeResize="0"/>
                <p:nvPr/>
              </p:nvPicPr>
              <p:blipFill rotWithShape="1">
                <a:blip r:embed="rId3">
                  <a:alphaModFix/>
                </a:blip>
                <a:srcRect b="0" l="0" r="0" t="0"/>
                <a:stretch/>
              </p:blipFill>
              <p:spPr>
                <a:xfrm>
                  <a:off x="6017040" y="5207040"/>
                  <a:ext cx="527400" cy="481680"/>
                </a:xfrm>
                <a:prstGeom prst="rect">
                  <a:avLst/>
                </a:prstGeom>
                <a:noFill/>
                <a:ln>
                  <a:noFill/>
                </a:ln>
              </p:spPr>
            </p:pic>
          </p:grpSp>
          <p:sp>
            <p:nvSpPr>
              <p:cNvPr id="297" name="Google Shape;297;p16"/>
              <p:cNvSpPr/>
              <p:nvPr/>
            </p:nvSpPr>
            <p:spPr>
              <a:xfrm>
                <a:off x="1981200" y="2667000"/>
                <a:ext cx="1701000" cy="84780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Sqoop</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(Data integration)</a:t>
                </a:r>
                <a:endParaRPr sz="1800">
                  <a:solidFill>
                    <a:schemeClr val="dk1"/>
                  </a:solidFill>
                  <a:latin typeface="Libre Franklin"/>
                  <a:ea typeface="Libre Franklin"/>
                  <a:cs typeface="Libre Franklin"/>
                  <a:sym typeface="Libre Franklin"/>
                </a:endParaRPr>
              </a:p>
            </p:txBody>
          </p:sp>
          <p:sp>
            <p:nvSpPr>
              <p:cNvPr id="298" name="Google Shape;298;p16"/>
              <p:cNvSpPr/>
              <p:nvPr/>
            </p:nvSpPr>
            <p:spPr>
              <a:xfrm>
                <a:off x="2057400" y="2133600"/>
                <a:ext cx="5553000" cy="519480"/>
              </a:xfrm>
              <a:prstGeom prst="roundRect">
                <a:avLst>
                  <a:gd fmla="val 16667" name="adj"/>
                </a:avLst>
              </a:prstGeom>
              <a:solidFill>
                <a:srgbClr val="FF0000"/>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Oozie</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(Job Workflow &amp; Scheduling)</a:t>
                </a:r>
                <a:endParaRPr sz="1800">
                  <a:solidFill>
                    <a:schemeClr val="dk1"/>
                  </a:solidFill>
                  <a:latin typeface="Libre Franklin"/>
                  <a:ea typeface="Libre Franklin"/>
                  <a:cs typeface="Libre Franklin"/>
                  <a:sym typeface="Libre Franklin"/>
                </a:endParaRPr>
              </a:p>
            </p:txBody>
          </p:sp>
          <p:sp>
            <p:nvSpPr>
              <p:cNvPr id="299" name="Google Shape;299;p16"/>
              <p:cNvSpPr/>
              <p:nvPr/>
            </p:nvSpPr>
            <p:spPr>
              <a:xfrm>
                <a:off x="3733800" y="2667000"/>
                <a:ext cx="1904760" cy="84780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Pig/Hive </a:t>
                </a:r>
                <a:r>
                  <a:rPr lang="en-US" sz="1200">
                    <a:solidFill>
                      <a:srgbClr val="FFFFFF"/>
                    </a:solidFill>
                    <a:latin typeface="Lucida Sans"/>
                    <a:ea typeface="Lucida Sans"/>
                    <a:cs typeface="Lucida Sans"/>
                    <a:sym typeface="Lucida Sans"/>
                  </a:rPr>
                  <a:t>(Analytical Language)</a:t>
                </a:r>
                <a:endParaRPr sz="1800">
                  <a:solidFill>
                    <a:schemeClr val="dk1"/>
                  </a:solidFill>
                  <a:latin typeface="Libre Franklin"/>
                  <a:ea typeface="Libre Franklin"/>
                  <a:cs typeface="Libre Franklin"/>
                  <a:sym typeface="Libre Franklin"/>
                </a:endParaRPr>
              </a:p>
            </p:txBody>
          </p:sp>
          <p:sp>
            <p:nvSpPr>
              <p:cNvPr id="300" name="Google Shape;300;p16"/>
              <p:cNvSpPr/>
              <p:nvPr/>
            </p:nvSpPr>
            <p:spPr>
              <a:xfrm>
                <a:off x="4876800" y="1295400"/>
                <a:ext cx="2652840" cy="847800"/>
              </a:xfrm>
              <a:prstGeom prst="roundRect">
                <a:avLst>
                  <a:gd fmla="val 16667" name="adj"/>
                </a:avLst>
              </a:prstGeom>
              <a:solidFill>
                <a:srgbClr val="2DA2BF"/>
              </a:solidFill>
              <a:ln cap="flat" cmpd="sng" w="55075">
                <a:solidFill>
                  <a:srgbClr val="21778D"/>
                </a:solidFill>
                <a:prstDash val="solid"/>
                <a:round/>
                <a:headEnd len="sm" w="sm" type="none"/>
                <a:tailEnd len="sm" w="sm" type="none"/>
              </a:ln>
            </p:spPr>
            <p:txBody>
              <a:bodyPr anchorCtr="0" anchor="ctr" bIns="32025" lIns="64075" spcFirstLastPara="1" rIns="64075" wrap="square" tIns="32025">
                <a:noAutofit/>
              </a:bodyPr>
              <a:lstStyle/>
              <a:p>
                <a:pPr indent="0" lvl="0" marL="0" marR="0" rtl="0" algn="ctr">
                  <a:lnSpc>
                    <a:spcPct val="100000"/>
                  </a:lnSpc>
                  <a:spcBef>
                    <a:spcPts val="0"/>
                  </a:spcBef>
                  <a:spcAft>
                    <a:spcPts val="0"/>
                  </a:spcAft>
                  <a:buNone/>
                </a:pPr>
                <a:r>
                  <a:rPr b="1" lang="en-US" sz="1400">
                    <a:solidFill>
                      <a:srgbClr val="FFFFFF"/>
                    </a:solidFill>
                    <a:latin typeface="Lucida Sans"/>
                    <a:ea typeface="Lucida Sans"/>
                    <a:cs typeface="Lucida Sans"/>
                    <a:sym typeface="Lucida Sans"/>
                  </a:rPr>
                  <a:t>Mahout</a:t>
                </a:r>
                <a:endParaRPr sz="1800">
                  <a:solidFill>
                    <a:schemeClr val="dk1"/>
                  </a:solidFill>
                  <a:latin typeface="Libre Franklin"/>
                  <a:ea typeface="Libre Franklin"/>
                  <a:cs typeface="Libre Franklin"/>
                  <a:sym typeface="Libre Franklin"/>
                </a:endParaRPr>
              </a:p>
              <a:p>
                <a:pPr indent="0" lvl="0" marL="0" marR="0" rtl="0" algn="ctr">
                  <a:lnSpc>
                    <a:spcPct val="100000"/>
                  </a:lnSpc>
                  <a:spcBef>
                    <a:spcPts val="0"/>
                  </a:spcBef>
                  <a:spcAft>
                    <a:spcPts val="0"/>
                  </a:spcAft>
                  <a:buNone/>
                </a:pPr>
                <a:r>
                  <a:rPr lang="en-US" sz="1200">
                    <a:solidFill>
                      <a:srgbClr val="FFFFFF"/>
                    </a:solidFill>
                    <a:latin typeface="Lucida Sans"/>
                    <a:ea typeface="Lucida Sans"/>
                    <a:cs typeface="Lucida Sans"/>
                    <a:sym typeface="Lucida Sans"/>
                  </a:rPr>
                  <a:t>(Data Mining)</a:t>
                </a:r>
                <a:endParaRPr sz="1800">
                  <a:solidFill>
                    <a:schemeClr val="dk1"/>
                  </a:solidFill>
                  <a:latin typeface="Libre Franklin"/>
                  <a:ea typeface="Libre Franklin"/>
                  <a:cs typeface="Libre Franklin"/>
                  <a:sym typeface="Libre Franklin"/>
                </a:endParaRPr>
              </a:p>
            </p:txBody>
          </p:sp>
        </p:grpSp>
      </p:grpSp>
      <p:sp>
        <p:nvSpPr>
          <p:cNvPr id="301" name="Google Shape;301;p1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ar</a:t>
            </a:r>
            <a:endParaRPr/>
          </a:p>
        </p:txBody>
      </p:sp>
      <p:sp>
        <p:nvSpPr>
          <p:cNvPr id="302" name="Google Shape;302;p1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2590"/>
              <a:buFont typeface="Libre Franklin"/>
              <a:buNone/>
            </a:pPr>
            <a:r>
              <a:rPr lang="en-US" sz="4288">
                <a:solidFill>
                  <a:srgbClr val="FF0000"/>
                </a:solidFill>
              </a:rPr>
              <a:t>Big data processing in Hadoop</a:t>
            </a:r>
            <a:br>
              <a:rPr lang="en-US"/>
            </a:br>
            <a:endParaRPr/>
          </a:p>
        </p:txBody>
      </p:sp>
      <p:pic>
        <p:nvPicPr>
          <p:cNvPr id="308" name="Google Shape;308;p15"/>
          <p:cNvPicPr preferRelativeResize="0"/>
          <p:nvPr>
            <p:ph idx="1" type="body"/>
          </p:nvPr>
        </p:nvPicPr>
        <p:blipFill rotWithShape="1">
          <a:blip r:embed="rId3">
            <a:alphaModFix/>
          </a:blip>
          <a:srcRect b="0" l="0" r="0" t="0"/>
          <a:stretch/>
        </p:blipFill>
        <p:spPr>
          <a:xfrm>
            <a:off x="1028700" y="1861750"/>
            <a:ext cx="7701600" cy="4097400"/>
          </a:xfrm>
          <a:prstGeom prst="rect">
            <a:avLst/>
          </a:prstGeom>
          <a:noFill/>
          <a:ln>
            <a:noFill/>
          </a:ln>
          <a:effectLst>
            <a:outerShdw blurRad="190500" rotWithShape="0" algn="tl">
              <a:srgbClr val="000000">
                <a:alpha val="69803"/>
              </a:srgbClr>
            </a:outerShdw>
          </a:effectLst>
        </p:spPr>
      </p:pic>
      <p:sp>
        <p:nvSpPr>
          <p:cNvPr id="309" name="Google Shape;309;p1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a:t>
            </a:r>
            <a:endParaRPr/>
          </a:p>
        </p:txBody>
      </p:sp>
      <p:sp>
        <p:nvSpPr>
          <p:cNvPr id="310" name="Google Shape;310;p1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Data Ingest &amp; Storage</a:t>
            </a:r>
            <a:endParaRPr/>
          </a:p>
        </p:txBody>
      </p:sp>
      <p:sp>
        <p:nvSpPr>
          <p:cNvPr id="316" name="Google Shape;316;p1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18" name="Google Shape;318;p17"/>
          <p:cNvPicPr preferRelativeResize="0"/>
          <p:nvPr/>
        </p:nvPicPr>
        <p:blipFill rotWithShape="1">
          <a:blip r:embed="rId3">
            <a:alphaModFix/>
          </a:blip>
          <a:srcRect b="0" l="0" r="0" t="11940"/>
          <a:stretch/>
        </p:blipFill>
        <p:spPr>
          <a:xfrm>
            <a:off x="762000" y="1600200"/>
            <a:ext cx="8028932" cy="44958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762000" y="381000"/>
            <a:ext cx="7200900" cy="685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a:t>Data Storage: HDFS</a:t>
            </a:r>
            <a:endParaRPr/>
          </a:p>
        </p:txBody>
      </p:sp>
      <p:sp>
        <p:nvSpPr>
          <p:cNvPr id="324" name="Google Shape;324;p18"/>
          <p:cNvSpPr txBox="1"/>
          <p:nvPr>
            <p:ph idx="1" type="body"/>
          </p:nvPr>
        </p:nvSpPr>
        <p:spPr>
          <a:xfrm>
            <a:off x="685800" y="1371600"/>
            <a:ext cx="8229600" cy="5257800"/>
          </a:xfrm>
          <a:prstGeom prst="rect">
            <a:avLst/>
          </a:prstGeom>
          <a:noFill/>
          <a:ln>
            <a:noFill/>
          </a:ln>
        </p:spPr>
        <p:txBody>
          <a:bodyPr anchorCtr="0" anchor="t" bIns="45700" lIns="91425" spcFirstLastPara="1" rIns="91425" wrap="square" tIns="45700">
            <a:normAutofit lnSpcReduction="20000"/>
          </a:bodyPr>
          <a:lstStyle/>
          <a:p>
            <a:pPr indent="-384048" lvl="0" marL="384048" rtl="0" algn="l">
              <a:lnSpc>
                <a:spcPct val="94000"/>
              </a:lnSpc>
              <a:spcBef>
                <a:spcPts val="0"/>
              </a:spcBef>
              <a:spcAft>
                <a:spcPts val="0"/>
              </a:spcAft>
              <a:buClr>
                <a:schemeClr val="dk2"/>
              </a:buClr>
              <a:buSzPts val="2000"/>
              <a:buChar char="■"/>
            </a:pPr>
            <a:r>
              <a:rPr lang="en-US"/>
              <a:t>Hadoop Distributed File System is the core component.</a:t>
            </a:r>
            <a:endParaRPr/>
          </a:p>
          <a:p>
            <a:pPr indent="-384048" lvl="0" marL="384048" rtl="0" algn="l">
              <a:lnSpc>
                <a:spcPct val="94000"/>
              </a:lnSpc>
              <a:spcBef>
                <a:spcPts val="1200"/>
              </a:spcBef>
              <a:spcAft>
                <a:spcPts val="0"/>
              </a:spcAft>
              <a:buClr>
                <a:schemeClr val="dk2"/>
              </a:buClr>
              <a:buSzPts val="2000"/>
              <a:buChar char="■"/>
            </a:pPr>
            <a:r>
              <a:rPr lang="en-US"/>
              <a:t>HDFS stores different types of large data sets (i.e. structured, unstructured and semi structured data).</a:t>
            </a:r>
            <a:endParaRPr/>
          </a:p>
          <a:p>
            <a:pPr indent="-384048" lvl="0" marL="384048" rtl="0" algn="l">
              <a:lnSpc>
                <a:spcPct val="94000"/>
              </a:lnSpc>
              <a:spcBef>
                <a:spcPts val="1200"/>
              </a:spcBef>
              <a:spcAft>
                <a:spcPts val="0"/>
              </a:spcAft>
              <a:buClr>
                <a:schemeClr val="dk2"/>
              </a:buClr>
              <a:buSzPts val="2000"/>
              <a:buChar char="■"/>
            </a:pPr>
            <a:r>
              <a:rPr lang="en-US"/>
              <a:t>It helps us in storing our data across various nodes and maintaining the log file about the stored data (metadata).</a:t>
            </a:r>
            <a:endParaRPr/>
          </a:p>
          <a:p>
            <a:pPr indent="-384048" lvl="0" marL="384048" rtl="0" algn="l">
              <a:lnSpc>
                <a:spcPct val="94000"/>
              </a:lnSpc>
              <a:spcBef>
                <a:spcPts val="1200"/>
              </a:spcBef>
              <a:spcAft>
                <a:spcPts val="0"/>
              </a:spcAft>
              <a:buClr>
                <a:schemeClr val="dk2"/>
              </a:buClr>
              <a:buSzPts val="2000"/>
              <a:buChar char="■"/>
            </a:pPr>
            <a:r>
              <a:rPr lang="en-US"/>
              <a:t>HDFS has two core components, i.e. </a:t>
            </a:r>
            <a:r>
              <a:rPr lang="en-US">
                <a:solidFill>
                  <a:srgbClr val="FF0000"/>
                </a:solidFill>
              </a:rPr>
              <a:t>NameNode and DataNode</a:t>
            </a:r>
            <a:endParaRPr>
              <a:solidFill>
                <a:srgbClr val="FF0000"/>
              </a:solidFill>
            </a:endParaRPr>
          </a:p>
          <a:p>
            <a:pPr indent="-384048" lvl="0" marL="384048" rtl="0" algn="l">
              <a:lnSpc>
                <a:spcPct val="94000"/>
              </a:lnSpc>
              <a:spcBef>
                <a:spcPts val="1200"/>
              </a:spcBef>
              <a:spcAft>
                <a:spcPts val="0"/>
              </a:spcAft>
              <a:buClr>
                <a:schemeClr val="dk2"/>
              </a:buClr>
              <a:buSzPts val="2000"/>
              <a:buChar char="■"/>
            </a:pPr>
            <a:r>
              <a:rPr lang="en-US">
                <a:solidFill>
                  <a:srgbClr val="FF0000"/>
                </a:solidFill>
              </a:rPr>
              <a:t>The NameNode </a:t>
            </a:r>
            <a:r>
              <a:rPr lang="en-US"/>
              <a:t>is the main node and it doesn’t store the actual data. It contains metadata, just like a log file Therefore, it requires less storage and high computational resources. </a:t>
            </a:r>
            <a:endParaRPr/>
          </a:p>
          <a:p>
            <a:pPr indent="-384048" lvl="0" marL="384048" rtl="0" algn="l">
              <a:lnSpc>
                <a:spcPct val="94000"/>
              </a:lnSpc>
              <a:spcBef>
                <a:spcPts val="1200"/>
              </a:spcBef>
              <a:spcAft>
                <a:spcPts val="0"/>
              </a:spcAft>
              <a:buClr>
                <a:schemeClr val="dk2"/>
              </a:buClr>
              <a:buSzPts val="2000"/>
              <a:buChar char="■"/>
            </a:pPr>
            <a:r>
              <a:rPr lang="en-US"/>
              <a:t>All your data is stored on the DataNodes and hence it requires more storage resources. These DataNodes are commodity hardware (like your laptops and desktops).That’s the reason, why Hadoop solutions are very cost effective.</a:t>
            </a:r>
            <a:endParaRPr/>
          </a:p>
          <a:p>
            <a:pPr indent="-384048" lvl="0" marL="384048" rtl="0" algn="l">
              <a:lnSpc>
                <a:spcPct val="94000"/>
              </a:lnSpc>
              <a:spcBef>
                <a:spcPts val="1200"/>
              </a:spcBef>
              <a:spcAft>
                <a:spcPts val="0"/>
              </a:spcAft>
              <a:buClr>
                <a:schemeClr val="dk2"/>
              </a:buClr>
              <a:buSzPts val="2000"/>
              <a:buChar char="■"/>
            </a:pPr>
            <a:r>
              <a:rPr lang="en-US"/>
              <a:t>You always communicate to the NameNode while writing the data. Then, it internally sends a request to the client to store and replicate data on various DataNodes.</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325" name="Google Shape;325;p1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7" name="Google Shape;327;p18"/>
          <p:cNvPicPr preferRelativeResize="0"/>
          <p:nvPr/>
        </p:nvPicPr>
        <p:blipFill rotWithShape="1">
          <a:blip r:embed="rId3">
            <a:alphaModFix/>
          </a:blip>
          <a:srcRect b="0" l="0" r="0" t="0"/>
          <a:stretch/>
        </p:blipFill>
        <p:spPr>
          <a:xfrm>
            <a:off x="6451200" y="126100"/>
            <a:ext cx="2555100" cy="9408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0" st="0"/>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1" st="1"/>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2" st="2"/>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3" st="3"/>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3" st="3"/>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4" st="4"/>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4" st="4"/>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5" st="5"/>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5" st="5"/>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6" st="6"/>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6" st="6"/>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24">
                                            <p:txEl>
                                              <p:pRg end="7" st="7"/>
                                            </p:txEl>
                                          </p:spTgt>
                                        </p:tgtEl>
                                        <p:attrNameLst>
                                          <p:attrName>ppt_y</p:attrName>
                                        </p:attrNameLst>
                                      </p:cBhvr>
                                      <p:tavLst>
                                        <p:tav fmla="" tm="0">
                                          <p:val>
                                            <p:strVal val="#ppt_y"/>
                                          </p:val>
                                        </p:tav>
                                        <p:tav fmla="" tm="100000">
                                          <p:val>
                                            <p:strVal val="#ppt_y-1"/>
                                          </p:val>
                                        </p:tav>
                                      </p:tavLst>
                                    </p:anim>
                                    <p:set>
                                      <p:cBhvr>
                                        <p:cTn dur="1" fill="hold">
                                          <p:stCondLst>
                                            <p:cond delay="1000"/>
                                          </p:stCondLst>
                                        </p:cTn>
                                        <p:tgtEl>
                                          <p:spTgt spid="324">
                                            <p:txEl>
                                              <p:pRg end="7" st="7"/>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type="title"/>
          </p:nvPr>
        </p:nvSpPr>
        <p:spPr>
          <a:xfrm>
            <a:off x="762000" y="1143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Data Storage:HBase</a:t>
            </a:r>
            <a:endParaRPr/>
          </a:p>
        </p:txBody>
      </p:sp>
      <p:sp>
        <p:nvSpPr>
          <p:cNvPr id="333" name="Google Shape;333;p19"/>
          <p:cNvSpPr txBox="1"/>
          <p:nvPr>
            <p:ph idx="1" type="body"/>
          </p:nvPr>
        </p:nvSpPr>
        <p:spPr>
          <a:xfrm>
            <a:off x="609600" y="1636690"/>
            <a:ext cx="8153400" cy="4267200"/>
          </a:xfrm>
          <a:prstGeom prst="rect">
            <a:avLst/>
          </a:prstGeom>
          <a:noFill/>
          <a:ln>
            <a:noFill/>
          </a:ln>
        </p:spPr>
        <p:txBody>
          <a:bodyPr anchorCtr="0" anchor="t" bIns="45700" lIns="91425" spcFirstLastPara="1" rIns="91425" wrap="square" tIns="45700">
            <a:normAutofit lnSpcReduction="10000"/>
          </a:bodyPr>
          <a:lstStyle/>
          <a:p>
            <a:pPr indent="-395478" lvl="0" marL="384048" rtl="0" algn="l">
              <a:lnSpc>
                <a:spcPct val="120000"/>
              </a:lnSpc>
              <a:spcBef>
                <a:spcPts val="0"/>
              </a:spcBef>
              <a:spcAft>
                <a:spcPts val="0"/>
              </a:spcAft>
              <a:buClr>
                <a:schemeClr val="dk2"/>
              </a:buClr>
              <a:buSzPts val="2400"/>
              <a:buChar char="■"/>
            </a:pPr>
            <a:r>
              <a:rPr lang="en-US" sz="2400"/>
              <a:t>HBase is an </a:t>
            </a:r>
            <a:r>
              <a:rPr lang="en-US" sz="2400">
                <a:solidFill>
                  <a:srgbClr val="FF0000"/>
                </a:solidFill>
              </a:rPr>
              <a:t>open source, non-relational distributed database (NoSQL database).</a:t>
            </a:r>
            <a:endParaRPr sz="2400">
              <a:solidFill>
                <a:srgbClr val="FF0000"/>
              </a:solidFill>
            </a:endParaRPr>
          </a:p>
          <a:p>
            <a:pPr indent="-395478" lvl="0" marL="384048" rtl="0" algn="l">
              <a:lnSpc>
                <a:spcPct val="120000"/>
              </a:lnSpc>
              <a:spcBef>
                <a:spcPts val="1200"/>
              </a:spcBef>
              <a:spcAft>
                <a:spcPts val="0"/>
              </a:spcAft>
              <a:buClr>
                <a:schemeClr val="dk2"/>
              </a:buClr>
              <a:buSzPts val="2400"/>
              <a:buChar char="■"/>
            </a:pPr>
            <a:r>
              <a:rPr lang="en-US" sz="2400"/>
              <a:t>It supports all types of data and that is why, it’s capable of handling anything and everything inside a Hadoop ecosystem.</a:t>
            </a:r>
            <a:endParaRPr/>
          </a:p>
          <a:p>
            <a:pPr indent="-395478" lvl="0" marL="384048" rtl="0" algn="l">
              <a:lnSpc>
                <a:spcPct val="120000"/>
              </a:lnSpc>
              <a:spcBef>
                <a:spcPts val="1200"/>
              </a:spcBef>
              <a:spcAft>
                <a:spcPts val="0"/>
              </a:spcAft>
              <a:buClr>
                <a:schemeClr val="dk2"/>
              </a:buClr>
              <a:buSzPts val="2400"/>
              <a:buChar char="■"/>
            </a:pPr>
            <a:r>
              <a:rPr lang="en-US" sz="2400"/>
              <a:t>The HBase was designed to run on top of HDFS and provides BigTable like capabilities.</a:t>
            </a:r>
            <a:endParaRPr/>
          </a:p>
          <a:p>
            <a:pPr indent="0" lvl="0" marL="384048" rtl="0" algn="l">
              <a:lnSpc>
                <a:spcPct val="120000"/>
              </a:lnSpc>
              <a:spcBef>
                <a:spcPts val="1200"/>
              </a:spcBef>
              <a:spcAft>
                <a:spcPts val="0"/>
              </a:spcAft>
              <a:buNone/>
            </a:pPr>
            <a:r>
              <a:t/>
            </a:r>
            <a:endParaRPr/>
          </a:p>
          <a:p>
            <a:pPr indent="-395478" lvl="0" marL="384048" rtl="0" algn="l">
              <a:lnSpc>
                <a:spcPct val="120000"/>
              </a:lnSpc>
              <a:spcBef>
                <a:spcPts val="1200"/>
              </a:spcBef>
              <a:spcAft>
                <a:spcPts val="0"/>
              </a:spcAft>
              <a:buClr>
                <a:schemeClr val="dk2"/>
              </a:buClr>
              <a:buSzPts val="2400"/>
              <a:buChar char="■"/>
            </a:pPr>
            <a:r>
              <a:rPr lang="en-US" sz="2400"/>
              <a:t>The HBase is written in Java,</a:t>
            </a:r>
            <a:endParaRPr/>
          </a:p>
        </p:txBody>
      </p:sp>
      <p:sp>
        <p:nvSpPr>
          <p:cNvPr id="334" name="Google Shape;334;p1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36" name="Google Shape;336;p19"/>
          <p:cNvPicPr preferRelativeResize="0"/>
          <p:nvPr/>
        </p:nvPicPr>
        <p:blipFill rotWithShape="1">
          <a:blip r:embed="rId3">
            <a:alphaModFix/>
          </a:blip>
          <a:srcRect b="0" l="0" r="0" t="0"/>
          <a:stretch/>
        </p:blipFill>
        <p:spPr>
          <a:xfrm>
            <a:off x="7120391" y="150790"/>
            <a:ext cx="1862137" cy="116185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0"/>
          <p:cNvSpPr txBox="1"/>
          <p:nvPr>
            <p:ph type="title"/>
          </p:nvPr>
        </p:nvSpPr>
        <p:spPr>
          <a:xfrm>
            <a:off x="836607" y="569691"/>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Data Storage :HBase</a:t>
            </a:r>
            <a:endParaRPr/>
          </a:p>
        </p:txBody>
      </p:sp>
      <p:sp>
        <p:nvSpPr>
          <p:cNvPr id="342" name="Google Shape;342;p20"/>
          <p:cNvSpPr txBox="1"/>
          <p:nvPr>
            <p:ph idx="1" type="body"/>
          </p:nvPr>
        </p:nvSpPr>
        <p:spPr>
          <a:xfrm>
            <a:off x="609600" y="1883534"/>
            <a:ext cx="8153400" cy="42672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For better understanding, let us take an example.</a:t>
            </a:r>
            <a:endParaRPr/>
          </a:p>
          <a:p>
            <a:pPr indent="-384048" lvl="0" marL="384048" rtl="0" algn="l">
              <a:lnSpc>
                <a:spcPct val="94000"/>
              </a:lnSpc>
              <a:spcBef>
                <a:spcPts val="1200"/>
              </a:spcBef>
              <a:spcAft>
                <a:spcPts val="0"/>
              </a:spcAft>
              <a:buClr>
                <a:schemeClr val="dk2"/>
              </a:buClr>
              <a:buSzPts val="2400"/>
              <a:buChar char="■"/>
            </a:pPr>
            <a:r>
              <a:rPr lang="en-US" sz="2400"/>
              <a:t> You have billions of customer emails and you need to find out the number of customers who has used the word complaint in their emails. </a:t>
            </a:r>
            <a:endParaRPr sz="2400"/>
          </a:p>
          <a:p>
            <a:pPr indent="-384048" lvl="0" marL="384048" rtl="0" algn="l">
              <a:lnSpc>
                <a:spcPct val="94000"/>
              </a:lnSpc>
              <a:spcBef>
                <a:spcPts val="1200"/>
              </a:spcBef>
              <a:spcAft>
                <a:spcPts val="0"/>
              </a:spcAft>
              <a:buClr>
                <a:schemeClr val="dk2"/>
              </a:buClr>
              <a:buSzPts val="2400"/>
              <a:buChar char="■"/>
            </a:pPr>
            <a:r>
              <a:rPr lang="en-US" sz="2400"/>
              <a:t>The request needs to be processed quickly (i.e. at real time). So, here we are handling a large data set while retrieving a small amount of data.</a:t>
            </a:r>
            <a:endParaRPr/>
          </a:p>
          <a:p>
            <a:pPr indent="-384048" lvl="0" marL="384048" rtl="0" algn="l">
              <a:lnSpc>
                <a:spcPct val="94000"/>
              </a:lnSpc>
              <a:spcBef>
                <a:spcPts val="1200"/>
              </a:spcBef>
              <a:spcAft>
                <a:spcPts val="0"/>
              </a:spcAft>
              <a:buClr>
                <a:schemeClr val="dk2"/>
              </a:buClr>
              <a:buSzPts val="2400"/>
              <a:buChar char="■"/>
            </a:pPr>
            <a:r>
              <a:rPr lang="en-US" sz="2400"/>
              <a:t> For solving these kind of problems, HBase was designed.</a:t>
            </a:r>
            <a:endParaRPr/>
          </a:p>
        </p:txBody>
      </p:sp>
      <p:sp>
        <p:nvSpPr>
          <p:cNvPr id="343" name="Google Shape;343;p2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45" name="Google Shape;345;p20"/>
          <p:cNvPicPr preferRelativeResize="0"/>
          <p:nvPr/>
        </p:nvPicPr>
        <p:blipFill rotWithShape="1">
          <a:blip r:embed="rId3">
            <a:alphaModFix/>
          </a:blip>
          <a:srcRect b="0" l="0" r="0" t="0"/>
          <a:stretch/>
        </p:blipFill>
        <p:spPr>
          <a:xfrm>
            <a:off x="7120391" y="150790"/>
            <a:ext cx="1862137" cy="116185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530173" y="198433"/>
            <a:ext cx="6574379"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200"/>
              <a:buFont typeface="Libre Franklin"/>
              <a:buNone/>
            </a:pPr>
            <a:r>
              <a:rPr lang="en-US" sz="3200"/>
              <a:t>Data Processing: using Map Reduce</a:t>
            </a:r>
            <a:endParaRPr sz="3200"/>
          </a:p>
        </p:txBody>
      </p:sp>
      <p:sp>
        <p:nvSpPr>
          <p:cNvPr id="351" name="Google Shape;351;p22"/>
          <p:cNvSpPr txBox="1"/>
          <p:nvPr>
            <p:ph idx="1" type="body"/>
          </p:nvPr>
        </p:nvSpPr>
        <p:spPr>
          <a:xfrm>
            <a:off x="685800" y="1437350"/>
            <a:ext cx="7924800" cy="4085700"/>
          </a:xfrm>
          <a:prstGeom prst="rect">
            <a:avLst/>
          </a:prstGeom>
          <a:noFill/>
          <a:ln>
            <a:noFill/>
          </a:ln>
        </p:spPr>
        <p:txBody>
          <a:bodyPr anchorCtr="0" anchor="t" bIns="45700" lIns="91425" spcFirstLastPara="1" rIns="91425" wrap="square" tIns="45700">
            <a:normAutofit fontScale="77500" lnSpcReduction="10000"/>
          </a:bodyPr>
          <a:lstStyle/>
          <a:p>
            <a:pPr indent="-372842" lvl="0" marL="384048" rtl="0" algn="l">
              <a:lnSpc>
                <a:spcPct val="94000"/>
              </a:lnSpc>
              <a:spcBef>
                <a:spcPts val="0"/>
              </a:spcBef>
              <a:spcAft>
                <a:spcPts val="0"/>
              </a:spcAft>
              <a:buClr>
                <a:schemeClr val="dk2"/>
              </a:buClr>
              <a:buSzPct val="100000"/>
              <a:buChar char="■"/>
            </a:pPr>
            <a:r>
              <a:rPr lang="en-US" sz="2352"/>
              <a:t>MapReduce is a core component of Hadoop Ecosystem.</a:t>
            </a:r>
            <a:endParaRPr sz="2352"/>
          </a:p>
          <a:p>
            <a:pPr indent="-372842" lvl="0" marL="384048" rtl="0" algn="l">
              <a:lnSpc>
                <a:spcPct val="94000"/>
              </a:lnSpc>
              <a:spcBef>
                <a:spcPts val="1200"/>
              </a:spcBef>
              <a:spcAft>
                <a:spcPts val="0"/>
              </a:spcAft>
              <a:buClr>
                <a:schemeClr val="dk2"/>
              </a:buClr>
              <a:buSzPct val="100000"/>
              <a:buChar char="■"/>
            </a:pPr>
            <a:r>
              <a:rPr lang="en-US" sz="2352"/>
              <a:t>It is a software framework which processes large data sets using distributed and parallel algorithms.</a:t>
            </a:r>
            <a:endParaRPr sz="2352"/>
          </a:p>
          <a:p>
            <a:pPr indent="-372842" lvl="0" marL="384048" rtl="0" algn="l">
              <a:lnSpc>
                <a:spcPct val="94000"/>
              </a:lnSpc>
              <a:spcBef>
                <a:spcPts val="1200"/>
              </a:spcBef>
              <a:spcAft>
                <a:spcPts val="0"/>
              </a:spcAft>
              <a:buClr>
                <a:schemeClr val="dk2"/>
              </a:buClr>
              <a:buSzPct val="100000"/>
              <a:buChar char="■"/>
            </a:pPr>
            <a:r>
              <a:rPr lang="en-US" sz="2352"/>
              <a:t>In a MapReduce program, Map() and Reduce() are two functions. </a:t>
            </a:r>
            <a:endParaRPr sz="2352"/>
          </a:p>
          <a:p>
            <a:pPr indent="0" lvl="0" marL="0" rtl="0" algn="l">
              <a:lnSpc>
                <a:spcPct val="94000"/>
              </a:lnSpc>
              <a:spcBef>
                <a:spcPts val="1200"/>
              </a:spcBef>
              <a:spcAft>
                <a:spcPts val="0"/>
              </a:spcAft>
              <a:buNone/>
            </a:pPr>
            <a:r>
              <a:t/>
            </a:r>
            <a:endParaRPr/>
          </a:p>
          <a:p>
            <a:pPr indent="0" lvl="0" marL="0" rtl="0" algn="l">
              <a:lnSpc>
                <a:spcPct val="94000"/>
              </a:lnSpc>
              <a:spcBef>
                <a:spcPts val="1200"/>
              </a:spcBef>
              <a:spcAft>
                <a:spcPts val="0"/>
              </a:spcAft>
              <a:buNone/>
            </a:pPr>
            <a:r>
              <a:t/>
            </a:r>
            <a:endParaRPr/>
          </a:p>
          <a:p>
            <a:pPr indent="-428625" lvl="1" marL="987552" rtl="0" algn="l">
              <a:lnSpc>
                <a:spcPct val="94000"/>
              </a:lnSpc>
              <a:spcBef>
                <a:spcPts val="700"/>
              </a:spcBef>
              <a:spcAft>
                <a:spcPts val="0"/>
              </a:spcAft>
              <a:buClr>
                <a:schemeClr val="dk2"/>
              </a:buClr>
              <a:buSzPct val="100000"/>
              <a:buFont typeface="Libre Franklin"/>
              <a:buAutoNum type="arabicPeriod"/>
            </a:pPr>
            <a:r>
              <a:rPr lang="en-US"/>
              <a:t>The Map function performs actions like </a:t>
            </a:r>
            <a:r>
              <a:rPr b="1" lang="en-US"/>
              <a:t>filtering, grouping and sorting. </a:t>
            </a:r>
            <a:endParaRPr b="1"/>
          </a:p>
          <a:p>
            <a:pPr indent="-428625" lvl="1" marL="987552" rtl="0" algn="l">
              <a:lnSpc>
                <a:spcPct val="94000"/>
              </a:lnSpc>
              <a:spcBef>
                <a:spcPts val="700"/>
              </a:spcBef>
              <a:spcAft>
                <a:spcPts val="0"/>
              </a:spcAft>
              <a:buClr>
                <a:schemeClr val="dk2"/>
              </a:buClr>
              <a:buSzPct val="100000"/>
              <a:buFont typeface="Libre Franklin"/>
              <a:buAutoNum type="arabicPeriod"/>
            </a:pPr>
            <a:r>
              <a:rPr lang="en-US"/>
              <a:t>While Reduce function </a:t>
            </a:r>
            <a:r>
              <a:rPr b="1" lang="en-US"/>
              <a:t>aggregates and summarizes the result </a:t>
            </a:r>
            <a:r>
              <a:rPr lang="en-US"/>
              <a:t>produced by map function. </a:t>
            </a:r>
            <a:endParaRPr/>
          </a:p>
          <a:p>
            <a:pPr indent="-428625" lvl="1" marL="987552" rtl="0" algn="l">
              <a:lnSpc>
                <a:spcPct val="94000"/>
              </a:lnSpc>
              <a:spcBef>
                <a:spcPts val="700"/>
              </a:spcBef>
              <a:spcAft>
                <a:spcPts val="0"/>
              </a:spcAft>
              <a:buClr>
                <a:schemeClr val="dk2"/>
              </a:buClr>
              <a:buSzPct val="100000"/>
              <a:buFont typeface="Libre Franklin"/>
              <a:buAutoNum type="arabicPeriod"/>
            </a:pPr>
            <a:r>
              <a:rPr lang="en-US"/>
              <a:t>The result generated by the Map function is a </a:t>
            </a:r>
            <a:r>
              <a:rPr b="1" lang="en-US"/>
              <a:t>key value pair (K, V) </a:t>
            </a:r>
            <a:r>
              <a:rPr lang="en-US"/>
              <a:t>which acts as the input for Reduce function.</a:t>
            </a:r>
            <a:endParaRPr/>
          </a:p>
          <a:p>
            <a:pPr indent="-257048" lvl="1" marL="914400" rtl="0" algn="l">
              <a:lnSpc>
                <a:spcPct val="94000"/>
              </a:lnSpc>
              <a:spcBef>
                <a:spcPts val="700"/>
              </a:spcBef>
              <a:spcAft>
                <a:spcPts val="0"/>
              </a:spcAft>
              <a:buClr>
                <a:schemeClr val="dk2"/>
              </a:buClr>
              <a:buSzPct val="100000"/>
              <a:buNone/>
            </a:pPr>
            <a:r>
              <a:t/>
            </a:r>
            <a:endParaRPr/>
          </a:p>
          <a:p>
            <a:pPr indent="-257048" lvl="0" marL="384048" rtl="0" algn="l">
              <a:lnSpc>
                <a:spcPct val="94000"/>
              </a:lnSpc>
              <a:spcBef>
                <a:spcPts val="1200"/>
              </a:spcBef>
              <a:spcAft>
                <a:spcPts val="0"/>
              </a:spcAft>
              <a:buClr>
                <a:schemeClr val="dk2"/>
              </a:buClr>
              <a:buSzPct val="100000"/>
              <a:buNone/>
            </a:pPr>
            <a:r>
              <a:t/>
            </a:r>
            <a:endParaRPr/>
          </a:p>
        </p:txBody>
      </p:sp>
      <p:sp>
        <p:nvSpPr>
          <p:cNvPr id="352" name="Google Shape;352;p2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54" name="Google Shape;354;p22"/>
          <p:cNvPicPr preferRelativeResize="0"/>
          <p:nvPr/>
        </p:nvPicPr>
        <p:blipFill rotWithShape="1">
          <a:blip r:embed="rId3">
            <a:alphaModFix/>
          </a:blip>
          <a:srcRect b="65574" l="61471" r="0" t="13114"/>
          <a:stretch/>
        </p:blipFill>
        <p:spPr>
          <a:xfrm>
            <a:off x="6537380" y="265758"/>
            <a:ext cx="1933500" cy="7161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028700" y="-228600"/>
            <a:ext cx="7200900" cy="8382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rgbClr val="464646"/>
              </a:buClr>
              <a:buSzPct val="100000"/>
              <a:buFont typeface="Lucida Sans"/>
              <a:buNone/>
            </a:pPr>
            <a:br>
              <a:rPr b="1" lang="en-US">
                <a:solidFill>
                  <a:srgbClr val="464646"/>
                </a:solidFill>
                <a:latin typeface="Lucida Sans"/>
                <a:ea typeface="Lucida Sans"/>
                <a:cs typeface="Lucida Sans"/>
                <a:sym typeface="Lucida Sans"/>
              </a:rPr>
            </a:br>
            <a:r>
              <a:rPr b="1" lang="en-US">
                <a:solidFill>
                  <a:srgbClr val="464646"/>
                </a:solidFill>
                <a:latin typeface="Lucida Sans"/>
                <a:ea typeface="Lucida Sans"/>
                <a:cs typeface="Lucida Sans"/>
                <a:sym typeface="Lucida Sans"/>
              </a:rPr>
              <a:t>Apache PIG</a:t>
            </a:r>
            <a:br>
              <a:rPr lang="en-US"/>
            </a:br>
            <a:endParaRPr/>
          </a:p>
        </p:txBody>
      </p:sp>
      <p:sp>
        <p:nvSpPr>
          <p:cNvPr id="360" name="Google Shape;360;p24"/>
          <p:cNvSpPr txBox="1"/>
          <p:nvPr>
            <p:ph idx="1" type="body"/>
          </p:nvPr>
        </p:nvSpPr>
        <p:spPr>
          <a:xfrm>
            <a:off x="723900" y="960482"/>
            <a:ext cx="8219020" cy="5668918"/>
          </a:xfrm>
          <a:prstGeom prst="rect">
            <a:avLst/>
          </a:prstGeom>
          <a:noFill/>
          <a:ln>
            <a:noFill/>
          </a:ln>
        </p:spPr>
        <p:txBody>
          <a:bodyPr anchorCtr="0" anchor="t" bIns="45700" lIns="91425" spcFirstLastPara="1" rIns="91425" wrap="square" tIns="45700">
            <a:normAutofit lnSpcReduction="10000"/>
          </a:bodyPr>
          <a:lstStyle/>
          <a:p>
            <a:pPr indent="-384048" lvl="0" marL="384048" rtl="0" algn="l">
              <a:lnSpc>
                <a:spcPct val="94000"/>
              </a:lnSpc>
              <a:spcBef>
                <a:spcPts val="0"/>
              </a:spcBef>
              <a:spcAft>
                <a:spcPts val="0"/>
              </a:spcAft>
              <a:buClr>
                <a:schemeClr val="dk2"/>
              </a:buClr>
              <a:buSzPts val="2000"/>
              <a:buChar char="■"/>
            </a:pPr>
            <a:r>
              <a:rPr lang="en-US"/>
              <a:t>PIG has two parts: </a:t>
            </a:r>
            <a:endParaRPr/>
          </a:p>
          <a:p>
            <a:pPr indent="-457200" lvl="1" marL="987552" rtl="0" algn="l">
              <a:lnSpc>
                <a:spcPct val="94000"/>
              </a:lnSpc>
              <a:spcBef>
                <a:spcPts val="700"/>
              </a:spcBef>
              <a:spcAft>
                <a:spcPts val="0"/>
              </a:spcAft>
              <a:buClr>
                <a:schemeClr val="dk2"/>
              </a:buClr>
              <a:buSzPts val="2000"/>
              <a:buFont typeface="Libre Franklin"/>
              <a:buAutoNum type="arabicPeriod"/>
            </a:pPr>
            <a:r>
              <a:rPr lang="en-US"/>
              <a:t>Pig Latin, the language and </a:t>
            </a:r>
            <a:endParaRPr/>
          </a:p>
          <a:p>
            <a:pPr indent="-457200" lvl="1" marL="987552" rtl="0" algn="l">
              <a:lnSpc>
                <a:spcPct val="94000"/>
              </a:lnSpc>
              <a:spcBef>
                <a:spcPts val="700"/>
              </a:spcBef>
              <a:spcAft>
                <a:spcPts val="0"/>
              </a:spcAft>
              <a:buClr>
                <a:schemeClr val="dk2"/>
              </a:buClr>
              <a:buSzPts val="2000"/>
              <a:buFont typeface="Libre Franklin"/>
              <a:buAutoNum type="arabicPeriod"/>
            </a:pPr>
            <a:r>
              <a:rPr lang="en-US"/>
              <a:t>the pig runtime, for the execution environment. </a:t>
            </a:r>
            <a:endParaRPr/>
          </a:p>
          <a:p>
            <a:pPr indent="-384048" lvl="0" marL="384048" rtl="0" algn="l">
              <a:lnSpc>
                <a:spcPct val="94000"/>
              </a:lnSpc>
              <a:spcBef>
                <a:spcPts val="1200"/>
              </a:spcBef>
              <a:spcAft>
                <a:spcPts val="0"/>
              </a:spcAft>
              <a:buClr>
                <a:schemeClr val="dk2"/>
              </a:buClr>
              <a:buSzPts val="2000"/>
              <a:buChar char="■"/>
            </a:pPr>
            <a:r>
              <a:rPr lang="en-US"/>
              <a:t>You can better understand it as Java and JVM. </a:t>
            </a:r>
            <a:endParaRPr/>
          </a:p>
          <a:p>
            <a:pPr indent="-384048" lvl="0" marL="384048" rtl="0" algn="l">
              <a:lnSpc>
                <a:spcPct val="94000"/>
              </a:lnSpc>
              <a:spcBef>
                <a:spcPts val="1200"/>
              </a:spcBef>
              <a:spcAft>
                <a:spcPts val="0"/>
              </a:spcAft>
              <a:buClr>
                <a:schemeClr val="dk2"/>
              </a:buClr>
              <a:buSzPts val="2000"/>
              <a:buChar char="■"/>
            </a:pPr>
            <a:r>
              <a:rPr lang="en-US"/>
              <a:t>It supports pig Latin language, which has SQL like command structure. </a:t>
            </a:r>
            <a:endParaRPr/>
          </a:p>
          <a:p>
            <a:pPr indent="0" lvl="0" marL="0" rtl="0" algn="l">
              <a:lnSpc>
                <a:spcPct val="94000"/>
              </a:lnSpc>
              <a:spcBef>
                <a:spcPts val="1200"/>
              </a:spcBef>
              <a:spcAft>
                <a:spcPts val="0"/>
              </a:spcAft>
              <a:buClr>
                <a:schemeClr val="dk2"/>
              </a:buClr>
              <a:buSzPts val="2000"/>
              <a:buNone/>
            </a:pPr>
            <a:r>
              <a:t/>
            </a:r>
            <a:endParaRPr/>
          </a:p>
          <a:p>
            <a:pPr indent="0" lvl="0" marL="0" rtl="0" algn="l">
              <a:lnSpc>
                <a:spcPct val="94000"/>
              </a:lnSpc>
              <a:spcBef>
                <a:spcPts val="1200"/>
              </a:spcBef>
              <a:spcAft>
                <a:spcPts val="0"/>
              </a:spcAft>
              <a:buClr>
                <a:schemeClr val="dk2"/>
              </a:buClr>
              <a:buSzPts val="2000"/>
              <a:buNone/>
            </a:pPr>
            <a:r>
              <a:rPr lang="en-US"/>
              <a:t>          </a:t>
            </a:r>
            <a:r>
              <a:rPr b="1" i="1" lang="en-US">
                <a:solidFill>
                  <a:srgbClr val="FF0000"/>
                </a:solidFill>
              </a:rPr>
              <a:t>10 line of pig Latin = approx. 200 lines of Map-Reduce Java code.</a:t>
            </a:r>
            <a:endParaRPr b="1" i="1">
              <a:solidFill>
                <a:srgbClr val="FF0000"/>
              </a:solidFill>
            </a:endParaRPr>
          </a:p>
          <a:p>
            <a:pPr indent="-384048" lvl="0" marL="384048" rtl="0" algn="l">
              <a:lnSpc>
                <a:spcPct val="94000"/>
              </a:lnSpc>
              <a:spcBef>
                <a:spcPts val="1200"/>
              </a:spcBef>
              <a:spcAft>
                <a:spcPts val="0"/>
              </a:spcAft>
              <a:buClr>
                <a:schemeClr val="dk2"/>
              </a:buClr>
              <a:buSzPts val="2000"/>
              <a:buChar char="■"/>
            </a:pPr>
            <a:r>
              <a:rPr lang="en-US"/>
              <a:t>The compiler internally converts pig Latin to MapReduce. </a:t>
            </a:r>
            <a:endParaRPr/>
          </a:p>
          <a:p>
            <a:pPr indent="-384048" lvl="0" marL="384048" rtl="0" algn="l">
              <a:lnSpc>
                <a:spcPct val="94000"/>
              </a:lnSpc>
              <a:spcBef>
                <a:spcPts val="1200"/>
              </a:spcBef>
              <a:spcAft>
                <a:spcPts val="0"/>
              </a:spcAft>
              <a:buClr>
                <a:schemeClr val="dk2"/>
              </a:buClr>
              <a:buSzPts val="2000"/>
              <a:buChar char="■"/>
            </a:pPr>
            <a:r>
              <a:rPr lang="en-US"/>
              <a:t>It produces a sequential set of MapReduce jobs.</a:t>
            </a:r>
            <a:endParaRPr/>
          </a:p>
          <a:p>
            <a:pPr indent="-384048" lvl="0" marL="384048" rtl="0" algn="l">
              <a:lnSpc>
                <a:spcPct val="94000"/>
              </a:lnSpc>
              <a:spcBef>
                <a:spcPts val="1200"/>
              </a:spcBef>
              <a:spcAft>
                <a:spcPts val="0"/>
              </a:spcAft>
              <a:buClr>
                <a:schemeClr val="dk2"/>
              </a:buClr>
              <a:buSzPts val="2000"/>
              <a:buChar char="■"/>
            </a:pPr>
            <a:r>
              <a:rPr b="1" lang="en-US"/>
              <a:t>PIG was initially developed by Yahoo.</a:t>
            </a:r>
            <a:endParaRPr/>
          </a:p>
          <a:p>
            <a:pPr indent="-384048" lvl="0" marL="384048" rtl="0" algn="l">
              <a:lnSpc>
                <a:spcPct val="94000"/>
              </a:lnSpc>
              <a:spcBef>
                <a:spcPts val="1200"/>
              </a:spcBef>
              <a:spcAft>
                <a:spcPts val="0"/>
              </a:spcAft>
              <a:buClr>
                <a:schemeClr val="dk2"/>
              </a:buClr>
              <a:buSzPts val="2000"/>
              <a:buChar char="■"/>
            </a:pPr>
            <a:r>
              <a:rPr lang="en-US"/>
              <a:t>It gives you a platform for building data flow for ETL (Extract, Transform and Load), processing and analyzing huge data sets.</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361" name="Google Shape;361;p2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62" name="Google Shape;362;p24"/>
          <p:cNvPicPr preferRelativeResize="0"/>
          <p:nvPr/>
        </p:nvPicPr>
        <p:blipFill rotWithShape="1">
          <a:blip r:embed="rId3">
            <a:alphaModFix/>
          </a:blip>
          <a:srcRect b="0" l="0" r="0" t="0"/>
          <a:stretch/>
        </p:blipFill>
        <p:spPr>
          <a:xfrm>
            <a:off x="7924800" y="122282"/>
            <a:ext cx="1018120" cy="152413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5d6125d42d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5" name="Google Shape;115;g25d6125d42d_0_0"/>
          <p:cNvPicPr preferRelativeResize="0"/>
          <p:nvPr/>
        </p:nvPicPr>
        <p:blipFill rotWithShape="1">
          <a:blip r:embed="rId3">
            <a:alphaModFix/>
          </a:blip>
          <a:srcRect b="5323" l="1927" r="5420" t="15096"/>
          <a:stretch/>
        </p:blipFill>
        <p:spPr>
          <a:xfrm>
            <a:off x="872300" y="685800"/>
            <a:ext cx="7534775" cy="5029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028700" y="-228600"/>
            <a:ext cx="7200900" cy="8382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rgbClr val="464646"/>
              </a:buClr>
              <a:buSzPct val="100000"/>
              <a:buFont typeface="Lucida Sans"/>
              <a:buNone/>
            </a:pPr>
            <a:br>
              <a:rPr b="1" lang="en-US">
                <a:solidFill>
                  <a:srgbClr val="464646"/>
                </a:solidFill>
                <a:latin typeface="Lucida Sans"/>
                <a:ea typeface="Lucida Sans"/>
                <a:cs typeface="Lucida Sans"/>
                <a:sym typeface="Lucida Sans"/>
              </a:rPr>
            </a:br>
            <a:r>
              <a:rPr b="1" lang="en-US">
                <a:solidFill>
                  <a:srgbClr val="464646"/>
                </a:solidFill>
                <a:latin typeface="Lucida Sans"/>
                <a:ea typeface="Lucida Sans"/>
                <a:cs typeface="Lucida Sans"/>
                <a:sym typeface="Lucida Sans"/>
              </a:rPr>
              <a:t>Apache PIG</a:t>
            </a:r>
            <a:br>
              <a:rPr lang="en-US"/>
            </a:br>
            <a:endParaRPr/>
          </a:p>
        </p:txBody>
      </p:sp>
      <p:sp>
        <p:nvSpPr>
          <p:cNvPr id="368" name="Google Shape;368;p25"/>
          <p:cNvSpPr txBox="1"/>
          <p:nvPr>
            <p:ph idx="1" type="body"/>
          </p:nvPr>
        </p:nvSpPr>
        <p:spPr>
          <a:xfrm>
            <a:off x="519640" y="1279088"/>
            <a:ext cx="8219020" cy="35814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2400"/>
              <a:buNone/>
            </a:pPr>
            <a:r>
              <a:rPr b="1" lang="en-US" sz="2400"/>
              <a:t>How PIG works ?</a:t>
            </a:r>
            <a:endParaRPr/>
          </a:p>
          <a:p>
            <a:pPr indent="-384048" lvl="0" marL="384048" rtl="0" algn="l">
              <a:lnSpc>
                <a:spcPct val="94000"/>
              </a:lnSpc>
              <a:spcBef>
                <a:spcPts val="1200"/>
              </a:spcBef>
              <a:spcAft>
                <a:spcPts val="0"/>
              </a:spcAft>
              <a:buClr>
                <a:schemeClr val="dk2"/>
              </a:buClr>
              <a:buSzPts val="2400"/>
              <a:buChar char="■"/>
            </a:pPr>
            <a:r>
              <a:rPr lang="en-US" sz="2400"/>
              <a:t>In PIG, first the load command, loads the data. </a:t>
            </a:r>
            <a:endParaRPr sz="2400"/>
          </a:p>
          <a:p>
            <a:pPr indent="-384048" lvl="0" marL="384048" rtl="0" algn="l">
              <a:lnSpc>
                <a:spcPct val="94000"/>
              </a:lnSpc>
              <a:spcBef>
                <a:spcPts val="1200"/>
              </a:spcBef>
              <a:spcAft>
                <a:spcPts val="0"/>
              </a:spcAft>
              <a:buClr>
                <a:schemeClr val="dk2"/>
              </a:buClr>
              <a:buSzPts val="2400"/>
              <a:buChar char="■"/>
            </a:pPr>
            <a:r>
              <a:rPr lang="en-US" sz="2400"/>
              <a:t>Then we perform various functions on it like grouping, filtering, joining, sorting, etc.</a:t>
            </a:r>
            <a:endParaRPr/>
          </a:p>
          <a:p>
            <a:pPr indent="-384048" lvl="0" marL="384048" rtl="0" algn="l">
              <a:lnSpc>
                <a:spcPct val="94000"/>
              </a:lnSpc>
              <a:spcBef>
                <a:spcPts val="1200"/>
              </a:spcBef>
              <a:spcAft>
                <a:spcPts val="0"/>
              </a:spcAft>
              <a:buClr>
                <a:schemeClr val="dk2"/>
              </a:buClr>
              <a:buSzPts val="2400"/>
              <a:buChar char="■"/>
            </a:pPr>
            <a:r>
              <a:rPr lang="en-US" sz="2400"/>
              <a:t> At last, either you can dump the data on the screen or you can store the result back in HDFS.</a:t>
            </a:r>
            <a:endParaRPr sz="2400"/>
          </a:p>
        </p:txBody>
      </p:sp>
      <p:sp>
        <p:nvSpPr>
          <p:cNvPr id="369" name="Google Shape;369;p2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371" name="Google Shape;371;p25"/>
          <p:cNvPicPr preferRelativeResize="0"/>
          <p:nvPr/>
        </p:nvPicPr>
        <p:blipFill rotWithShape="1">
          <a:blip r:embed="rId3">
            <a:alphaModFix/>
          </a:blip>
          <a:srcRect b="0" l="0" r="0" t="0"/>
          <a:stretch/>
        </p:blipFill>
        <p:spPr>
          <a:xfrm>
            <a:off x="7924800" y="122282"/>
            <a:ext cx="1018120" cy="152413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372" name="Google Shape;372;p25"/>
          <p:cNvPicPr preferRelativeResize="0"/>
          <p:nvPr/>
        </p:nvPicPr>
        <p:blipFill rotWithShape="1">
          <a:blip r:embed="rId4">
            <a:alphaModFix/>
          </a:blip>
          <a:srcRect b="0" l="0" r="0" t="0"/>
          <a:stretch/>
        </p:blipFill>
        <p:spPr>
          <a:xfrm>
            <a:off x="1955888" y="4003713"/>
            <a:ext cx="5346523" cy="24131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ph type="title"/>
          </p:nvPr>
        </p:nvSpPr>
        <p:spPr>
          <a:xfrm>
            <a:off x="762000"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464646"/>
              </a:buClr>
              <a:buSzPts val="4400"/>
              <a:buFont typeface="Lucida Sans"/>
              <a:buNone/>
            </a:pPr>
            <a:r>
              <a:rPr lang="en-US">
                <a:solidFill>
                  <a:srgbClr val="464646"/>
                </a:solidFill>
                <a:latin typeface="Lucida Sans"/>
                <a:ea typeface="Lucida Sans"/>
                <a:cs typeface="Lucida Sans"/>
                <a:sym typeface="Lucida Sans"/>
              </a:rPr>
              <a:t>Apache HIVE</a:t>
            </a:r>
            <a:br>
              <a:rPr lang="en-US"/>
            </a:br>
            <a:endParaRPr/>
          </a:p>
        </p:txBody>
      </p:sp>
      <p:sp>
        <p:nvSpPr>
          <p:cNvPr id="378" name="Google Shape;378;p26"/>
          <p:cNvSpPr txBox="1"/>
          <p:nvPr>
            <p:ph idx="1" type="body"/>
          </p:nvPr>
        </p:nvSpPr>
        <p:spPr>
          <a:xfrm>
            <a:off x="536575" y="1282918"/>
            <a:ext cx="8607425" cy="4699596"/>
          </a:xfrm>
          <a:prstGeom prst="rect">
            <a:avLst/>
          </a:prstGeom>
          <a:noFill/>
          <a:ln>
            <a:noFill/>
          </a:ln>
        </p:spPr>
        <p:txBody>
          <a:bodyPr anchorCtr="0" anchor="t" bIns="45700" lIns="91425" spcFirstLastPara="1" rIns="91425" wrap="square" tIns="45700">
            <a:noAutofit/>
          </a:bodyPr>
          <a:lstStyle/>
          <a:p>
            <a:pPr indent="-377698" lvl="0" marL="384048" rtl="0" algn="just">
              <a:lnSpc>
                <a:spcPct val="94000"/>
              </a:lnSpc>
              <a:spcBef>
                <a:spcPts val="0"/>
              </a:spcBef>
              <a:spcAft>
                <a:spcPts val="0"/>
              </a:spcAft>
              <a:buClr>
                <a:schemeClr val="dk2"/>
              </a:buClr>
              <a:buSzPts val="1900"/>
              <a:buChar char="■"/>
            </a:pPr>
            <a:r>
              <a:rPr lang="en-US" sz="1900"/>
              <a:t>Facebook created HIVE for people who are fluent with SQL. </a:t>
            </a:r>
            <a:endParaRPr sz="1900"/>
          </a:p>
          <a:p>
            <a:pPr indent="-377698" lvl="0" marL="384048" rtl="0" algn="just">
              <a:lnSpc>
                <a:spcPct val="94000"/>
              </a:lnSpc>
              <a:spcBef>
                <a:spcPts val="1200"/>
              </a:spcBef>
              <a:spcAft>
                <a:spcPts val="0"/>
              </a:spcAft>
              <a:buClr>
                <a:schemeClr val="dk2"/>
              </a:buClr>
              <a:buSzPts val="1900"/>
              <a:buChar char="■"/>
            </a:pPr>
            <a:r>
              <a:rPr lang="en-US" sz="1900"/>
              <a:t>HIVE is a data warehousing component which performs reading, writing and managing large data sets in a distributed environment using SQL-like interface. </a:t>
            </a:r>
            <a:endParaRPr sz="1900"/>
          </a:p>
          <a:p>
            <a:pPr indent="-377698" lvl="0" marL="384048" rtl="0" algn="just">
              <a:lnSpc>
                <a:spcPct val="94000"/>
              </a:lnSpc>
              <a:spcBef>
                <a:spcPts val="1200"/>
              </a:spcBef>
              <a:spcAft>
                <a:spcPts val="0"/>
              </a:spcAft>
              <a:buClr>
                <a:srgbClr val="FF0000"/>
              </a:buClr>
              <a:buSzPts val="1900"/>
              <a:buChar char="■"/>
            </a:pPr>
            <a:r>
              <a:rPr b="1" lang="en-US" sz="1900">
                <a:solidFill>
                  <a:srgbClr val="FF0000"/>
                </a:solidFill>
              </a:rPr>
              <a:t>HIVE + SQL = HQL</a:t>
            </a:r>
            <a:endParaRPr sz="1900"/>
          </a:p>
          <a:p>
            <a:pPr indent="-377698" lvl="0" marL="384048" rtl="0" algn="just">
              <a:lnSpc>
                <a:spcPct val="94000"/>
              </a:lnSpc>
              <a:spcBef>
                <a:spcPts val="1200"/>
              </a:spcBef>
              <a:spcAft>
                <a:spcPts val="0"/>
              </a:spcAft>
              <a:buClr>
                <a:schemeClr val="dk2"/>
              </a:buClr>
              <a:buSzPts val="1900"/>
              <a:buChar char="■"/>
            </a:pPr>
            <a:r>
              <a:rPr lang="en-US" sz="1900"/>
              <a:t>The query language of Hive is called Hive Query Language(HQL), which is very similar like SQL.</a:t>
            </a:r>
            <a:endParaRPr sz="1900"/>
          </a:p>
          <a:p>
            <a:pPr indent="-377698" lvl="0" marL="384048" rtl="0" algn="just">
              <a:lnSpc>
                <a:spcPct val="94000"/>
              </a:lnSpc>
              <a:spcBef>
                <a:spcPts val="1200"/>
              </a:spcBef>
              <a:spcAft>
                <a:spcPts val="0"/>
              </a:spcAft>
              <a:buClr>
                <a:schemeClr val="dk2"/>
              </a:buClr>
              <a:buSzPts val="1900"/>
              <a:buChar char="■"/>
            </a:pPr>
            <a:r>
              <a:rPr b="1" lang="en-US" sz="1900"/>
              <a:t>It has 2 basic components: </a:t>
            </a:r>
            <a:r>
              <a:rPr lang="en-US" sz="1900">
                <a:solidFill>
                  <a:srgbClr val="FF0000"/>
                </a:solidFill>
              </a:rPr>
              <a:t>Hive Command Line and JDBC/ODBC driver</a:t>
            </a:r>
            <a:r>
              <a:rPr lang="en-US" sz="1900"/>
              <a:t>. </a:t>
            </a:r>
            <a:endParaRPr sz="1900"/>
          </a:p>
          <a:p>
            <a:pPr indent="-377698" lvl="0" marL="384048" rtl="0" algn="just">
              <a:lnSpc>
                <a:spcPct val="94000"/>
              </a:lnSpc>
              <a:spcBef>
                <a:spcPts val="1200"/>
              </a:spcBef>
              <a:spcAft>
                <a:spcPts val="0"/>
              </a:spcAft>
              <a:buClr>
                <a:srgbClr val="010B29"/>
              </a:buClr>
              <a:buSzPts val="1900"/>
              <a:buChar char="■"/>
            </a:pPr>
            <a:r>
              <a:rPr lang="en-US" sz="1900">
                <a:solidFill>
                  <a:srgbClr val="010B29"/>
                </a:solidFill>
              </a:rPr>
              <a:t> </a:t>
            </a:r>
            <a:r>
              <a:rPr lang="en-US" sz="1900">
                <a:solidFill>
                  <a:srgbClr val="0000FF"/>
                </a:solidFill>
              </a:rPr>
              <a:t>The Hive Command line interface is used to execute HQL commands. </a:t>
            </a:r>
            <a:endParaRPr sz="1900">
              <a:solidFill>
                <a:srgbClr val="0000FF"/>
              </a:solidFill>
            </a:endParaRPr>
          </a:p>
          <a:p>
            <a:pPr indent="-377698" lvl="0" marL="384048" rtl="0" algn="just">
              <a:lnSpc>
                <a:spcPct val="94000"/>
              </a:lnSpc>
              <a:spcBef>
                <a:spcPts val="1200"/>
              </a:spcBef>
              <a:spcAft>
                <a:spcPts val="0"/>
              </a:spcAft>
              <a:buClr>
                <a:srgbClr val="0000FF"/>
              </a:buClr>
              <a:buSzPts val="1900"/>
              <a:buChar char="■"/>
            </a:pPr>
            <a:r>
              <a:rPr lang="en-US" sz="1900">
                <a:solidFill>
                  <a:srgbClr val="0000FF"/>
                </a:solidFill>
              </a:rPr>
              <a:t>While, Java Database Connectivity (JDBC) and Object Database Connectivity (ODBC) is used to establish connection from data storage.</a:t>
            </a:r>
            <a:endParaRPr sz="1900"/>
          </a:p>
          <a:p>
            <a:pPr indent="-384048" lvl="0" marL="384048" rtl="0" algn="just">
              <a:lnSpc>
                <a:spcPct val="94000"/>
              </a:lnSpc>
              <a:spcBef>
                <a:spcPts val="1200"/>
              </a:spcBef>
              <a:spcAft>
                <a:spcPts val="0"/>
              </a:spcAft>
              <a:buClr>
                <a:schemeClr val="dk2"/>
              </a:buClr>
              <a:buSzPts val="2000"/>
              <a:buChar char="■"/>
            </a:pPr>
            <a:r>
              <a:rPr lang="en-US" sz="1900"/>
              <a:t>H</a:t>
            </a:r>
            <a:r>
              <a:rPr lang="en-US" sz="1800"/>
              <a:t>ive is highly scalable. As, it can serve both the purposes, i.e. large data set processing (i.e. Batch query processing) and real time processing (i.e. Interactive query processing).</a:t>
            </a:r>
            <a:endParaRPr sz="1800"/>
          </a:p>
        </p:txBody>
      </p:sp>
      <p:sp>
        <p:nvSpPr>
          <p:cNvPr id="379" name="Google Shape;379;p2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compiled by Dr. Rohini Temkar</a:t>
            </a:r>
            <a:endParaRPr/>
          </a:p>
        </p:txBody>
      </p:sp>
      <p:sp>
        <p:nvSpPr>
          <p:cNvPr id="380" name="Google Shape;380;p2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
        <p:nvSpPr>
          <p:cNvPr descr="Apache Hive - Wikipedia" id="381" name="Google Shape;381;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382" name="Google Shape;382;p26"/>
          <p:cNvPicPr preferRelativeResize="0"/>
          <p:nvPr/>
        </p:nvPicPr>
        <p:blipFill rotWithShape="1">
          <a:blip r:embed="rId3">
            <a:alphaModFix/>
          </a:blip>
          <a:srcRect b="0" l="0" r="0" t="0"/>
          <a:stretch/>
        </p:blipFill>
        <p:spPr>
          <a:xfrm>
            <a:off x="7543800" y="181251"/>
            <a:ext cx="1016100" cy="9132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nvSpPr>
        <p:spPr>
          <a:xfrm>
            <a:off x="457200" y="27468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88" name="Google Shape;388;p27"/>
          <p:cNvSpPr txBox="1"/>
          <p:nvPr>
            <p:ph type="title"/>
          </p:nvPr>
        </p:nvSpPr>
        <p:spPr>
          <a:xfrm>
            <a:off x="1030271" y="10305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464646"/>
              </a:buClr>
              <a:buSzPts val="4400"/>
              <a:buFont typeface="Lucida Sans"/>
              <a:buNone/>
            </a:pPr>
            <a:r>
              <a:rPr b="1" lang="en-US">
                <a:solidFill>
                  <a:srgbClr val="464646"/>
                </a:solidFill>
                <a:latin typeface="Lucida Sans"/>
                <a:ea typeface="Lucida Sans"/>
                <a:cs typeface="Lucida Sans"/>
                <a:sym typeface="Lucida Sans"/>
              </a:rPr>
              <a:t>Hive vs. Pig </a:t>
            </a:r>
            <a:br>
              <a:rPr lang="en-US"/>
            </a:br>
            <a:endParaRPr/>
          </a:p>
        </p:txBody>
      </p:sp>
      <p:sp>
        <p:nvSpPr>
          <p:cNvPr id="389" name="Google Shape;389;p2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compiled by Dr. Rohini Temkar</a:t>
            </a:r>
            <a:endParaRPr/>
          </a:p>
        </p:txBody>
      </p:sp>
      <p:sp>
        <p:nvSpPr>
          <p:cNvPr id="390" name="Google Shape;390;p2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graphicFrame>
        <p:nvGraphicFramePr>
          <p:cNvPr id="391" name="Google Shape;391;p27"/>
          <p:cNvGraphicFramePr/>
          <p:nvPr/>
        </p:nvGraphicFramePr>
        <p:xfrm>
          <a:off x="685800" y="1066800"/>
          <a:ext cx="3000000" cy="3000000"/>
        </p:xfrm>
        <a:graphic>
          <a:graphicData uri="http://schemas.openxmlformats.org/drawingml/2006/table">
            <a:tbl>
              <a:tblPr bandRow="1" firstRow="1">
                <a:noFill/>
                <a:tableStyleId>{4B2AA2A6-7599-4C4B-B40D-C64BC191090C}</a:tableStyleId>
              </a:tblPr>
              <a:tblGrid>
                <a:gridCol w="825525"/>
                <a:gridCol w="3286350"/>
                <a:gridCol w="3977450"/>
              </a:tblGrid>
              <a:tr h="697625">
                <a:tc>
                  <a:txBody>
                    <a:bodyPr/>
                    <a:lstStyle/>
                    <a:p>
                      <a:pPr indent="0" lvl="0" marL="0" marR="0" rtl="0" algn="l">
                        <a:spcBef>
                          <a:spcPts val="0"/>
                        </a:spcBef>
                        <a:spcAft>
                          <a:spcPts val="0"/>
                        </a:spcAft>
                        <a:buNone/>
                      </a:pPr>
                      <a:r>
                        <a:rPr lang="en-US" sz="2200" u="none" cap="none" strike="noStrike"/>
                        <a:t>S.No.</a:t>
                      </a:r>
                      <a:endParaRPr sz="2200"/>
                    </a:p>
                  </a:txBody>
                  <a:tcPr marT="45725" marB="45725" marR="91450" marL="91450"/>
                </a:tc>
                <a:tc>
                  <a:txBody>
                    <a:bodyPr/>
                    <a:lstStyle/>
                    <a:p>
                      <a:pPr indent="0" lvl="0" marL="0" marR="0" rtl="0" algn="l">
                        <a:spcBef>
                          <a:spcPts val="0"/>
                        </a:spcBef>
                        <a:spcAft>
                          <a:spcPts val="0"/>
                        </a:spcAft>
                        <a:buNone/>
                      </a:pPr>
                      <a:r>
                        <a:rPr lang="en-US" sz="2200"/>
                        <a:t>Apache PiG</a:t>
                      </a:r>
                      <a:endParaRPr sz="2200"/>
                    </a:p>
                  </a:txBody>
                  <a:tcPr marT="45725" marB="45725" marR="91450" marL="91450"/>
                </a:tc>
                <a:tc>
                  <a:txBody>
                    <a:bodyPr/>
                    <a:lstStyle/>
                    <a:p>
                      <a:pPr indent="0" lvl="0" marL="0" marR="0" rtl="0" algn="l">
                        <a:spcBef>
                          <a:spcPts val="0"/>
                        </a:spcBef>
                        <a:spcAft>
                          <a:spcPts val="0"/>
                        </a:spcAft>
                        <a:buNone/>
                      </a:pPr>
                      <a:r>
                        <a:rPr lang="en-US" sz="2200"/>
                        <a:t>Apache Hive</a:t>
                      </a:r>
                      <a:endParaRPr sz="2200"/>
                    </a:p>
                  </a:txBody>
                  <a:tcPr marT="45725" marB="45725" marR="91450" marL="91450"/>
                </a:tc>
              </a:tr>
              <a:tr h="1311525">
                <a:tc>
                  <a:txBody>
                    <a:bodyPr/>
                    <a:lstStyle/>
                    <a:p>
                      <a:pPr indent="0" lvl="0" marL="0" marR="0" rtl="0" algn="l">
                        <a:spcBef>
                          <a:spcPts val="0"/>
                        </a:spcBef>
                        <a:spcAft>
                          <a:spcPts val="0"/>
                        </a:spcAft>
                        <a:buNone/>
                      </a:pPr>
                      <a:r>
                        <a:rPr lang="en-US" sz="2200"/>
                        <a:t>1</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Apache Pig uses a language called </a:t>
                      </a:r>
                      <a:r>
                        <a:rPr b="1" i="0" lang="en-US" sz="2200">
                          <a:solidFill>
                            <a:schemeClr val="dk1"/>
                          </a:solidFill>
                          <a:latin typeface="Libre Franklin"/>
                          <a:ea typeface="Libre Franklin"/>
                          <a:cs typeface="Libre Franklin"/>
                          <a:sym typeface="Libre Franklin"/>
                        </a:rPr>
                        <a:t>Pig Latin</a:t>
                      </a:r>
                      <a:r>
                        <a:rPr b="0" i="0" lang="en-US" sz="2200">
                          <a:solidFill>
                            <a:schemeClr val="dk1"/>
                          </a:solidFill>
                          <a:latin typeface="Libre Franklin"/>
                          <a:ea typeface="Libre Franklin"/>
                          <a:cs typeface="Libre Franklin"/>
                          <a:sym typeface="Libre Franklin"/>
                        </a:rPr>
                        <a:t>. It was originally created at </a:t>
                      </a:r>
                      <a:r>
                        <a:rPr b="1" i="0" lang="en-US" sz="2200">
                          <a:solidFill>
                            <a:schemeClr val="dk1"/>
                          </a:solidFill>
                          <a:latin typeface="Libre Franklin"/>
                          <a:ea typeface="Libre Franklin"/>
                          <a:cs typeface="Libre Franklin"/>
                          <a:sym typeface="Libre Franklin"/>
                        </a:rPr>
                        <a:t>Yahoo</a:t>
                      </a:r>
                      <a:r>
                        <a:rPr b="0" i="0" lang="en-US" sz="2200">
                          <a:solidFill>
                            <a:schemeClr val="dk1"/>
                          </a:solidFill>
                          <a:latin typeface="Libre Franklin"/>
                          <a:ea typeface="Libre Franklin"/>
                          <a:cs typeface="Libre Franklin"/>
                          <a:sym typeface="Libre Franklin"/>
                        </a:rPr>
                        <a:t>.</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Hive uses a language called </a:t>
                      </a:r>
                      <a:r>
                        <a:rPr b="1" i="0" lang="en-US" sz="2200">
                          <a:solidFill>
                            <a:schemeClr val="dk1"/>
                          </a:solidFill>
                          <a:latin typeface="Libre Franklin"/>
                          <a:ea typeface="Libre Franklin"/>
                          <a:cs typeface="Libre Franklin"/>
                          <a:sym typeface="Libre Franklin"/>
                        </a:rPr>
                        <a:t>HiveQL</a:t>
                      </a:r>
                      <a:r>
                        <a:rPr b="0" i="0" lang="en-US" sz="2200">
                          <a:solidFill>
                            <a:schemeClr val="dk1"/>
                          </a:solidFill>
                          <a:latin typeface="Libre Franklin"/>
                          <a:ea typeface="Libre Franklin"/>
                          <a:cs typeface="Libre Franklin"/>
                          <a:sym typeface="Libre Franklin"/>
                        </a:rPr>
                        <a:t>. It was originally created at </a:t>
                      </a:r>
                      <a:r>
                        <a:rPr b="1" i="0" lang="en-US" sz="2200">
                          <a:solidFill>
                            <a:schemeClr val="dk1"/>
                          </a:solidFill>
                          <a:latin typeface="Libre Franklin"/>
                          <a:ea typeface="Libre Franklin"/>
                          <a:cs typeface="Libre Franklin"/>
                          <a:sym typeface="Libre Franklin"/>
                        </a:rPr>
                        <a:t>Facebook</a:t>
                      </a:r>
                      <a:r>
                        <a:rPr b="0" i="0" lang="en-US" sz="2200">
                          <a:solidFill>
                            <a:schemeClr val="dk1"/>
                          </a:solidFill>
                          <a:latin typeface="Libre Franklin"/>
                          <a:ea typeface="Libre Franklin"/>
                          <a:cs typeface="Libre Franklin"/>
                          <a:sym typeface="Libre Franklin"/>
                        </a:rPr>
                        <a:t>.</a:t>
                      </a:r>
                      <a:endParaRPr sz="2200"/>
                    </a:p>
                  </a:txBody>
                  <a:tcPr marT="45725" marB="45725" marR="91450" marL="91450"/>
                </a:tc>
              </a:tr>
              <a:tr h="754375">
                <a:tc>
                  <a:txBody>
                    <a:bodyPr/>
                    <a:lstStyle/>
                    <a:p>
                      <a:pPr indent="0" lvl="0" marL="0" marR="0" rtl="0" algn="l">
                        <a:spcBef>
                          <a:spcPts val="0"/>
                        </a:spcBef>
                        <a:spcAft>
                          <a:spcPts val="0"/>
                        </a:spcAft>
                        <a:buNone/>
                      </a:pPr>
                      <a:r>
                        <a:rPr lang="en-US" sz="2200"/>
                        <a:t>2</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Pig Latin is a </a:t>
                      </a:r>
                      <a:r>
                        <a:rPr b="0" i="0" lang="en-US" sz="2200">
                          <a:solidFill>
                            <a:srgbClr val="FF0000"/>
                          </a:solidFill>
                          <a:latin typeface="Libre Franklin"/>
                          <a:ea typeface="Libre Franklin"/>
                          <a:cs typeface="Libre Franklin"/>
                          <a:sym typeface="Libre Franklin"/>
                        </a:rPr>
                        <a:t>data flow language.</a:t>
                      </a:r>
                      <a:endParaRPr sz="2200">
                        <a:solidFill>
                          <a:srgbClr val="FF0000"/>
                        </a:solidFill>
                      </a:endParaRPr>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HiveQL is a </a:t>
                      </a:r>
                      <a:r>
                        <a:rPr b="0" i="0" lang="en-US" sz="2200">
                          <a:solidFill>
                            <a:srgbClr val="FF0000"/>
                          </a:solidFill>
                          <a:latin typeface="Libre Franklin"/>
                          <a:ea typeface="Libre Franklin"/>
                          <a:cs typeface="Libre Franklin"/>
                          <a:sym typeface="Libre Franklin"/>
                        </a:rPr>
                        <a:t>query processing language.</a:t>
                      </a:r>
                      <a:endParaRPr sz="2200">
                        <a:solidFill>
                          <a:srgbClr val="FF0000"/>
                        </a:solidFill>
                      </a:endParaRPr>
                    </a:p>
                  </a:txBody>
                  <a:tcPr marT="45725" marB="45725" marR="91450" marL="91450"/>
                </a:tc>
              </a:tr>
              <a:tr h="1311525">
                <a:tc>
                  <a:txBody>
                    <a:bodyPr/>
                    <a:lstStyle/>
                    <a:p>
                      <a:pPr indent="0" lvl="0" marL="0" marR="0" rtl="0" algn="l">
                        <a:spcBef>
                          <a:spcPts val="0"/>
                        </a:spcBef>
                        <a:spcAft>
                          <a:spcPts val="0"/>
                        </a:spcAft>
                        <a:buNone/>
                      </a:pPr>
                      <a:r>
                        <a:rPr lang="en-US" sz="2200"/>
                        <a:t>3</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Pig Latin is </a:t>
                      </a:r>
                      <a:r>
                        <a:rPr b="0" i="0" lang="en-US" sz="2200">
                          <a:solidFill>
                            <a:srgbClr val="FF0000"/>
                          </a:solidFill>
                          <a:latin typeface="Libre Franklin"/>
                          <a:ea typeface="Libre Franklin"/>
                          <a:cs typeface="Libre Franklin"/>
                          <a:sym typeface="Libre Franklin"/>
                        </a:rPr>
                        <a:t>a procedural language</a:t>
                      </a:r>
                      <a:r>
                        <a:rPr b="0" i="0" lang="en-US" sz="2200">
                          <a:solidFill>
                            <a:schemeClr val="dk1"/>
                          </a:solidFill>
                          <a:latin typeface="Libre Franklin"/>
                          <a:ea typeface="Libre Franklin"/>
                          <a:cs typeface="Libre Franklin"/>
                          <a:sym typeface="Libre Franklin"/>
                        </a:rPr>
                        <a:t> and it fits in pipeline paradigm.</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HiveQL is a </a:t>
                      </a:r>
                      <a:r>
                        <a:rPr b="0" i="0" lang="en-US" sz="2200">
                          <a:solidFill>
                            <a:srgbClr val="FF0000"/>
                          </a:solidFill>
                          <a:latin typeface="Libre Franklin"/>
                          <a:ea typeface="Libre Franklin"/>
                          <a:cs typeface="Libre Franklin"/>
                          <a:sym typeface="Libre Franklin"/>
                        </a:rPr>
                        <a:t>declarative language</a:t>
                      </a:r>
                      <a:r>
                        <a:rPr b="0" i="0" lang="en-US" sz="2200">
                          <a:solidFill>
                            <a:schemeClr val="dk1"/>
                          </a:solidFill>
                          <a:latin typeface="Libre Franklin"/>
                          <a:ea typeface="Libre Franklin"/>
                          <a:cs typeface="Libre Franklin"/>
                          <a:sym typeface="Libre Franklin"/>
                        </a:rPr>
                        <a:t>.</a:t>
                      </a:r>
                      <a:endParaRPr sz="2200"/>
                    </a:p>
                  </a:txBody>
                  <a:tcPr marT="45725" marB="45725" marR="91450" marL="91450"/>
                </a:tc>
              </a:tr>
              <a:tr h="1311525">
                <a:tc>
                  <a:txBody>
                    <a:bodyPr/>
                    <a:lstStyle/>
                    <a:p>
                      <a:pPr indent="0" lvl="0" marL="0" marR="0" rtl="0" algn="l">
                        <a:spcBef>
                          <a:spcPts val="0"/>
                        </a:spcBef>
                        <a:spcAft>
                          <a:spcPts val="0"/>
                        </a:spcAft>
                        <a:buNone/>
                      </a:pPr>
                      <a:r>
                        <a:rPr lang="en-US" sz="2200"/>
                        <a:t>4</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Apache Pig can handle structured, unstructured, and semi-structured data.</a:t>
                      </a:r>
                      <a:endParaRPr sz="2200"/>
                    </a:p>
                  </a:txBody>
                  <a:tcPr marT="45725" marB="45725" marR="91450" marL="91450"/>
                </a:tc>
                <a:tc>
                  <a:txBody>
                    <a:bodyPr/>
                    <a:lstStyle/>
                    <a:p>
                      <a:pPr indent="0" lvl="0" marL="0" marR="0" rtl="0" algn="l">
                        <a:spcBef>
                          <a:spcPts val="0"/>
                        </a:spcBef>
                        <a:spcAft>
                          <a:spcPts val="0"/>
                        </a:spcAft>
                        <a:buNone/>
                      </a:pPr>
                      <a:r>
                        <a:rPr b="0" i="0" lang="en-US" sz="2200">
                          <a:solidFill>
                            <a:schemeClr val="dk1"/>
                          </a:solidFill>
                          <a:latin typeface="Libre Franklin"/>
                          <a:ea typeface="Libre Franklin"/>
                          <a:cs typeface="Libre Franklin"/>
                          <a:sym typeface="Libre Franklin"/>
                        </a:rPr>
                        <a:t>Hive is mostly for structured data.</a:t>
                      </a:r>
                      <a:endParaRPr sz="2200"/>
                    </a:p>
                  </a:txBody>
                  <a:tcPr marT="45725" marB="45725" marR="91450" marL="9145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nvSpPr>
        <p:spPr>
          <a:xfrm>
            <a:off x="534820" y="123422"/>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US" sz="4100">
                <a:solidFill>
                  <a:schemeClr val="dk1"/>
                </a:solidFill>
                <a:latin typeface="Lucida Sans"/>
                <a:ea typeface="Lucida Sans"/>
                <a:cs typeface="Lucida Sans"/>
                <a:sym typeface="Lucida Sans"/>
              </a:rPr>
              <a:t>Apache MAHOUT</a:t>
            </a:r>
            <a:endParaRPr sz="1800">
              <a:solidFill>
                <a:schemeClr val="dk1"/>
              </a:solidFill>
              <a:latin typeface="Libre Franklin"/>
              <a:ea typeface="Libre Franklin"/>
              <a:cs typeface="Libre Franklin"/>
              <a:sym typeface="Libre Franklin"/>
            </a:endParaRPr>
          </a:p>
        </p:txBody>
      </p:sp>
      <p:sp>
        <p:nvSpPr>
          <p:cNvPr id="397" name="Google Shape;397;p28"/>
          <p:cNvSpPr txBox="1"/>
          <p:nvPr/>
        </p:nvSpPr>
        <p:spPr>
          <a:xfrm>
            <a:off x="605571" y="1328502"/>
            <a:ext cx="8080869" cy="5280840"/>
          </a:xfrm>
          <a:prstGeom prst="rect">
            <a:avLst/>
          </a:prstGeom>
          <a:noFill/>
          <a:ln>
            <a:noFill/>
          </a:ln>
        </p:spPr>
        <p:txBody>
          <a:bodyPr anchorCtr="0" anchor="t" bIns="45000" lIns="90000" spcFirstLastPara="1" rIns="90000" wrap="square" tIns="45000">
            <a:noAutofit/>
          </a:bodyPr>
          <a:lstStyle/>
          <a:p>
            <a:pPr indent="-457200" lvl="0" marL="457200" marR="0" rtl="0" algn="just">
              <a:lnSpc>
                <a:spcPct val="100000"/>
              </a:lnSpc>
              <a:spcBef>
                <a:spcPts val="0"/>
              </a:spcBef>
              <a:spcAft>
                <a:spcPts val="0"/>
              </a:spcAft>
              <a:buClr>
                <a:srgbClr val="000000"/>
              </a:buClr>
              <a:buSzPts val="2222"/>
              <a:buFont typeface="Noto Sans Symbols"/>
              <a:buChar char="▪"/>
            </a:pPr>
            <a:r>
              <a:rPr lang="en-US" sz="2200">
                <a:solidFill>
                  <a:srgbClr val="000000"/>
                </a:solidFill>
                <a:latin typeface="Libre Franklin"/>
                <a:ea typeface="Libre Franklin"/>
                <a:cs typeface="Libre Franklin"/>
                <a:sym typeface="Libre Franklin"/>
              </a:rPr>
              <a:t> Apache Mahout is </a:t>
            </a:r>
            <a:r>
              <a:rPr b="1" lang="en-US" sz="2200">
                <a:solidFill>
                  <a:srgbClr val="000000"/>
                </a:solidFill>
                <a:latin typeface="Libre Franklin"/>
                <a:ea typeface="Libre Franklin"/>
                <a:cs typeface="Libre Franklin"/>
                <a:sym typeface="Libre Franklin"/>
              </a:rPr>
              <a:t>a library of scalable machine-learning algorithms</a:t>
            </a:r>
            <a:r>
              <a:rPr lang="en-US" sz="2200">
                <a:solidFill>
                  <a:srgbClr val="000000"/>
                </a:solidFill>
                <a:latin typeface="Libre Franklin"/>
                <a:ea typeface="Libre Franklin"/>
                <a:cs typeface="Libre Franklin"/>
                <a:sym typeface="Libre Franklin"/>
              </a:rPr>
              <a:t>, implemented on top of Apache Hadoop.</a:t>
            </a:r>
            <a:endParaRPr/>
          </a:p>
          <a:p>
            <a:pPr indent="-316103" lvl="0" marL="457200" marR="0" rtl="0" algn="just">
              <a:lnSpc>
                <a:spcPct val="100000"/>
              </a:lnSpc>
              <a:spcBef>
                <a:spcPts val="0"/>
              </a:spcBef>
              <a:spcAft>
                <a:spcPts val="0"/>
              </a:spcAft>
              <a:buClr>
                <a:schemeClr val="dk1"/>
              </a:buClr>
              <a:buSzPts val="2222"/>
              <a:buFont typeface="Noto Sans Symbols"/>
              <a:buNone/>
            </a:pPr>
            <a:r>
              <a:t/>
            </a:r>
            <a:endParaRPr sz="2200">
              <a:solidFill>
                <a:schemeClr val="dk1"/>
              </a:solidFill>
              <a:latin typeface="Libre Franklin"/>
              <a:ea typeface="Libre Franklin"/>
              <a:cs typeface="Libre Franklin"/>
              <a:sym typeface="Libre Franklin"/>
            </a:endParaRPr>
          </a:p>
          <a:p>
            <a:pPr indent="-457200" lvl="0" marL="457200" marR="0" rtl="0" algn="just">
              <a:lnSpc>
                <a:spcPct val="100000"/>
              </a:lnSpc>
              <a:spcBef>
                <a:spcPts val="0"/>
              </a:spcBef>
              <a:spcAft>
                <a:spcPts val="0"/>
              </a:spcAft>
              <a:buClr>
                <a:schemeClr val="dk1"/>
              </a:buClr>
              <a:buSzPts val="2222"/>
              <a:buFont typeface="Noto Sans Symbols"/>
              <a:buChar char="▪"/>
            </a:pPr>
            <a:r>
              <a:rPr lang="en-US" sz="2200">
                <a:solidFill>
                  <a:schemeClr val="dk1"/>
                </a:solidFill>
                <a:latin typeface="Libre Franklin"/>
                <a:ea typeface="Libre Franklin"/>
                <a:cs typeface="Libre Franklin"/>
                <a:sym typeface="Libre Franklin"/>
              </a:rPr>
              <a:t>What Mahout does?</a:t>
            </a:r>
            <a:endParaRPr sz="2200">
              <a:solidFill>
                <a:schemeClr val="dk1"/>
              </a:solidFill>
              <a:latin typeface="Libre Franklin"/>
              <a:ea typeface="Libre Franklin"/>
              <a:cs typeface="Libre Franklin"/>
              <a:sym typeface="Libre Franklin"/>
            </a:endParaRPr>
          </a:p>
          <a:p>
            <a:pPr indent="-455803" lvl="0" marL="457200" marR="0" rtl="0" algn="just">
              <a:lnSpc>
                <a:spcPct val="100000"/>
              </a:lnSpc>
              <a:spcBef>
                <a:spcPts val="0"/>
              </a:spcBef>
              <a:spcAft>
                <a:spcPts val="0"/>
              </a:spcAft>
              <a:buClr>
                <a:schemeClr val="dk1"/>
              </a:buClr>
              <a:buSzPts val="2200"/>
              <a:buFont typeface="Libre Franklin"/>
              <a:buChar char="▪"/>
            </a:pPr>
            <a:r>
              <a:rPr lang="en-US" sz="2200" u="sng">
                <a:solidFill>
                  <a:schemeClr val="hlink"/>
                </a:solidFill>
                <a:latin typeface="Libre Franklin"/>
                <a:ea typeface="Libre Franklin"/>
                <a:cs typeface="Libre Franklin"/>
                <a:sym typeface="Libre Franklin"/>
                <a:hlinkClick r:id="rId3"/>
              </a:rPr>
              <a:t>Introduction to apache mahout</a:t>
            </a:r>
            <a:endParaRPr sz="2200">
              <a:solidFill>
                <a:schemeClr val="dk1"/>
              </a:solidFill>
              <a:latin typeface="Libre Franklin"/>
              <a:ea typeface="Libre Franklin"/>
              <a:cs typeface="Libre Franklin"/>
              <a:sym typeface="Libre Franklin"/>
            </a:endParaRPr>
          </a:p>
          <a:p>
            <a:pPr indent="-455803" lvl="0" marL="457200" marR="0" rtl="0" algn="just">
              <a:lnSpc>
                <a:spcPct val="100000"/>
              </a:lnSpc>
              <a:spcBef>
                <a:spcPts val="0"/>
              </a:spcBef>
              <a:spcAft>
                <a:spcPts val="0"/>
              </a:spcAft>
              <a:buClr>
                <a:schemeClr val="dk1"/>
              </a:buClr>
              <a:buSzPts val="2200"/>
              <a:buFont typeface="Libre Franklin"/>
              <a:buChar char="▪"/>
            </a:pPr>
            <a:r>
              <a:t/>
            </a:r>
            <a:endParaRPr sz="2200">
              <a:solidFill>
                <a:schemeClr val="dk1"/>
              </a:solidFill>
              <a:latin typeface="Libre Franklin"/>
              <a:ea typeface="Libre Franklin"/>
              <a:cs typeface="Libre Franklin"/>
              <a:sym typeface="Libre Franklin"/>
            </a:endParaRPr>
          </a:p>
          <a:p>
            <a:pPr indent="-457200" lvl="1" marL="914400" marR="0" rtl="0" algn="l">
              <a:spcBef>
                <a:spcPts val="0"/>
              </a:spcBef>
              <a:spcAft>
                <a:spcPts val="0"/>
              </a:spcAft>
              <a:buClr>
                <a:srgbClr val="0000FF"/>
              </a:buClr>
              <a:buSzPts val="2222"/>
              <a:buFont typeface="Noto Sans Symbols"/>
              <a:buChar char="▪"/>
            </a:pPr>
            <a:r>
              <a:rPr b="0" i="0" lang="en-US" sz="2200" u="none" cap="none" strike="noStrike">
                <a:solidFill>
                  <a:srgbClr val="0000FF"/>
                </a:solidFill>
                <a:latin typeface="Libre Franklin"/>
                <a:ea typeface="Libre Franklin"/>
                <a:cs typeface="Libre Franklin"/>
                <a:sym typeface="Libre Franklin"/>
              </a:rPr>
              <a:t>It performs collaborative filtering, clustering and classification. Some people also consider frequent item set missing as Mahout’s function. </a:t>
            </a:r>
            <a:endParaRPr/>
          </a:p>
          <a:p>
            <a:pPr indent="-316103" lvl="0" marL="457200" marR="0" rtl="0" algn="just">
              <a:lnSpc>
                <a:spcPct val="100000"/>
              </a:lnSpc>
              <a:spcBef>
                <a:spcPts val="0"/>
              </a:spcBef>
              <a:spcAft>
                <a:spcPts val="0"/>
              </a:spcAft>
              <a:buClr>
                <a:schemeClr val="dk1"/>
              </a:buClr>
              <a:buSzPts val="2222"/>
              <a:buFont typeface="Noto Sans Symbols"/>
              <a:buNone/>
            </a:pPr>
            <a:r>
              <a:t/>
            </a:r>
            <a:endParaRPr sz="2200">
              <a:solidFill>
                <a:srgbClr val="000000"/>
              </a:solidFill>
              <a:latin typeface="Libre Franklin"/>
              <a:ea typeface="Libre Franklin"/>
              <a:cs typeface="Libre Franklin"/>
              <a:sym typeface="Libre Franklin"/>
            </a:endParaRPr>
          </a:p>
          <a:p>
            <a:pPr indent="-342900" lvl="0" marL="342900" marR="0" rtl="0" algn="just">
              <a:lnSpc>
                <a:spcPct val="100000"/>
              </a:lnSpc>
              <a:spcBef>
                <a:spcPts val="0"/>
              </a:spcBef>
              <a:spcAft>
                <a:spcPts val="0"/>
              </a:spcAft>
              <a:buClr>
                <a:srgbClr val="FF0000"/>
              </a:buClr>
              <a:buSzPts val="2222"/>
              <a:buFont typeface="Arial"/>
              <a:buChar char="•"/>
            </a:pPr>
            <a:r>
              <a:rPr b="1" lang="en-US" sz="2200">
                <a:solidFill>
                  <a:srgbClr val="FF0000"/>
                </a:solidFill>
                <a:latin typeface="Libre Franklin"/>
                <a:ea typeface="Libre Franklin"/>
                <a:cs typeface="Libre Franklin"/>
                <a:sym typeface="Libre Franklin"/>
              </a:rPr>
              <a:t>Collaborative filtering:</a:t>
            </a:r>
            <a:r>
              <a:rPr lang="en-US" sz="2200">
                <a:solidFill>
                  <a:srgbClr val="000000"/>
                </a:solidFill>
                <a:latin typeface="Libre Franklin"/>
                <a:ea typeface="Libre Franklin"/>
                <a:cs typeface="Libre Franklin"/>
                <a:sym typeface="Libre Franklin"/>
              </a:rPr>
              <a:t> mines user behavior and makes product recommendations (e.g. Amazon recommendations)</a:t>
            </a:r>
            <a:endParaRPr/>
          </a:p>
          <a:p>
            <a:pPr indent="-201803" lvl="0" marL="342900" marR="0" rtl="0" algn="just">
              <a:lnSpc>
                <a:spcPct val="100000"/>
              </a:lnSpc>
              <a:spcBef>
                <a:spcPts val="0"/>
              </a:spcBef>
              <a:spcAft>
                <a:spcPts val="0"/>
              </a:spcAft>
              <a:buClr>
                <a:schemeClr val="dk1"/>
              </a:buClr>
              <a:buSzPts val="2222"/>
              <a:buFont typeface="Arial"/>
              <a:buNone/>
            </a:pPr>
            <a:r>
              <a:t/>
            </a:r>
            <a:endParaRPr sz="2200">
              <a:solidFill>
                <a:schemeClr val="dk1"/>
              </a:solidFill>
              <a:latin typeface="Libre Franklin"/>
              <a:ea typeface="Libre Franklin"/>
              <a:cs typeface="Libre Franklin"/>
              <a:sym typeface="Libre Franklin"/>
            </a:endParaRPr>
          </a:p>
          <a:p>
            <a:pPr indent="-342900" lvl="0" marL="342900" marR="0" rtl="0" algn="just">
              <a:lnSpc>
                <a:spcPct val="100000"/>
              </a:lnSpc>
              <a:spcBef>
                <a:spcPts val="0"/>
              </a:spcBef>
              <a:spcAft>
                <a:spcPts val="0"/>
              </a:spcAft>
              <a:buClr>
                <a:srgbClr val="FF0000"/>
              </a:buClr>
              <a:buSzPts val="2222"/>
              <a:buFont typeface="Arial"/>
              <a:buChar char="•"/>
            </a:pPr>
            <a:r>
              <a:rPr lang="en-US" sz="2200">
                <a:solidFill>
                  <a:srgbClr val="FF0000"/>
                </a:solidFill>
                <a:latin typeface="Libre Franklin"/>
                <a:ea typeface="Libre Franklin"/>
                <a:cs typeface="Libre Franklin"/>
                <a:sym typeface="Libre Franklin"/>
              </a:rPr>
              <a:t> </a:t>
            </a:r>
            <a:r>
              <a:rPr b="1" lang="en-US" sz="2200">
                <a:solidFill>
                  <a:srgbClr val="FF0000"/>
                </a:solidFill>
                <a:latin typeface="Libre Franklin"/>
                <a:ea typeface="Libre Franklin"/>
                <a:cs typeface="Libre Franklin"/>
                <a:sym typeface="Libre Franklin"/>
              </a:rPr>
              <a:t>Clustering: </a:t>
            </a:r>
            <a:r>
              <a:rPr lang="en-US" sz="2200">
                <a:solidFill>
                  <a:schemeClr val="dk1"/>
                </a:solidFill>
                <a:latin typeface="Libre Franklin"/>
                <a:ea typeface="Libre Franklin"/>
                <a:cs typeface="Libre Franklin"/>
                <a:sym typeface="Libre Franklin"/>
              </a:rPr>
              <a:t>It organizes a similar group of data together like articles can contain blogs, news, research papers etc.</a:t>
            </a:r>
            <a:endParaRPr/>
          </a:p>
        </p:txBody>
      </p:sp>
      <p:pic>
        <p:nvPicPr>
          <p:cNvPr id="398" name="Google Shape;398;p28"/>
          <p:cNvPicPr preferRelativeResize="0"/>
          <p:nvPr/>
        </p:nvPicPr>
        <p:blipFill rotWithShape="1">
          <a:blip r:embed="rId4">
            <a:alphaModFix/>
          </a:blip>
          <a:srcRect b="0" l="0" r="0" t="0"/>
          <a:stretch/>
        </p:blipFill>
        <p:spPr>
          <a:xfrm>
            <a:off x="6781800" y="152399"/>
            <a:ext cx="2130086" cy="99898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99" name="Google Shape;399;p2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9"/>
          <p:cNvSpPr txBox="1"/>
          <p:nvPr/>
        </p:nvSpPr>
        <p:spPr>
          <a:xfrm>
            <a:off x="457200" y="27468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US" sz="4100">
                <a:solidFill>
                  <a:schemeClr val="dk1"/>
                </a:solidFill>
                <a:latin typeface="Lucida Sans"/>
                <a:ea typeface="Lucida Sans"/>
                <a:cs typeface="Lucida Sans"/>
                <a:sym typeface="Lucida Sans"/>
              </a:rPr>
              <a:t>Apache MAHOUT</a:t>
            </a:r>
            <a:endParaRPr sz="1800">
              <a:solidFill>
                <a:schemeClr val="dk1"/>
              </a:solidFill>
              <a:latin typeface="Libre Franklin"/>
              <a:ea typeface="Libre Franklin"/>
              <a:cs typeface="Libre Franklin"/>
              <a:sym typeface="Libre Franklin"/>
            </a:endParaRPr>
          </a:p>
        </p:txBody>
      </p:sp>
      <p:sp>
        <p:nvSpPr>
          <p:cNvPr id="405" name="Google Shape;405;p29"/>
          <p:cNvSpPr txBox="1"/>
          <p:nvPr/>
        </p:nvSpPr>
        <p:spPr>
          <a:xfrm>
            <a:off x="605571" y="1752600"/>
            <a:ext cx="8080869" cy="5280840"/>
          </a:xfrm>
          <a:prstGeom prst="rect">
            <a:avLst/>
          </a:prstGeom>
          <a:noFill/>
          <a:ln>
            <a:noFill/>
          </a:ln>
        </p:spPr>
        <p:txBody>
          <a:bodyPr anchorCtr="0" anchor="t" bIns="45000" lIns="90000" spcFirstLastPara="1" rIns="90000" wrap="square" tIns="45000">
            <a:noAutofit/>
          </a:bodyPr>
          <a:lstStyle/>
          <a:p>
            <a:pPr indent="-457200" lvl="0" marL="457200" marR="0" rtl="0" algn="just">
              <a:lnSpc>
                <a:spcPct val="100000"/>
              </a:lnSpc>
              <a:spcBef>
                <a:spcPts val="0"/>
              </a:spcBef>
              <a:spcAft>
                <a:spcPts val="0"/>
              </a:spcAft>
              <a:buClr>
                <a:srgbClr val="FF0000"/>
              </a:buClr>
              <a:buSzPts val="2222"/>
              <a:buFont typeface="Noto Sans Symbols"/>
              <a:buChar char="▪"/>
            </a:pPr>
            <a:r>
              <a:rPr b="1" lang="en-US" sz="2200">
                <a:solidFill>
                  <a:srgbClr val="FF0000"/>
                </a:solidFill>
                <a:latin typeface="Libre Franklin"/>
                <a:ea typeface="Libre Franklin"/>
                <a:cs typeface="Libre Franklin"/>
                <a:sym typeface="Libre Franklin"/>
              </a:rPr>
              <a:t>Classification: </a:t>
            </a:r>
            <a:r>
              <a:rPr lang="en-US" sz="2200">
                <a:solidFill>
                  <a:schemeClr val="dk1"/>
                </a:solidFill>
                <a:latin typeface="Libre Franklin"/>
                <a:ea typeface="Libre Franklin"/>
                <a:cs typeface="Libre Franklin"/>
                <a:sym typeface="Libre Franklin"/>
              </a:rPr>
              <a:t>It means classifying and categorizing data into various sub departments like articles can be categorized into blogs, news, essay, research papers and other categories.</a:t>
            </a:r>
            <a:endParaRPr/>
          </a:p>
          <a:p>
            <a:pPr indent="-316103" lvl="0" marL="457200" marR="0" rtl="0" algn="just">
              <a:lnSpc>
                <a:spcPct val="100000"/>
              </a:lnSpc>
              <a:spcBef>
                <a:spcPts val="0"/>
              </a:spcBef>
              <a:spcAft>
                <a:spcPts val="0"/>
              </a:spcAft>
              <a:buClr>
                <a:schemeClr val="dk1"/>
              </a:buClr>
              <a:buSzPts val="2222"/>
              <a:buFont typeface="Noto Sans Symbols"/>
              <a:buNone/>
            </a:pPr>
            <a:r>
              <a:t/>
            </a:r>
            <a:endParaRPr sz="2200">
              <a:solidFill>
                <a:schemeClr val="dk1"/>
              </a:solidFill>
              <a:latin typeface="Libre Franklin"/>
              <a:ea typeface="Libre Franklin"/>
              <a:cs typeface="Libre Franklin"/>
              <a:sym typeface="Libre Franklin"/>
            </a:endParaRPr>
          </a:p>
          <a:p>
            <a:pPr indent="-457200" lvl="0" marL="457200" marR="0" rtl="0" algn="just">
              <a:lnSpc>
                <a:spcPct val="100000"/>
              </a:lnSpc>
              <a:spcBef>
                <a:spcPts val="0"/>
              </a:spcBef>
              <a:spcAft>
                <a:spcPts val="0"/>
              </a:spcAft>
              <a:buClr>
                <a:srgbClr val="FF0000"/>
              </a:buClr>
              <a:buSzPts val="2222"/>
              <a:buFont typeface="Noto Sans Symbols"/>
              <a:buChar char="▪"/>
            </a:pPr>
            <a:r>
              <a:rPr b="1" lang="en-US" sz="2200">
                <a:solidFill>
                  <a:srgbClr val="FF0000"/>
                </a:solidFill>
                <a:latin typeface="Libre Franklin"/>
                <a:ea typeface="Libre Franklin"/>
                <a:cs typeface="Libre Franklin"/>
                <a:sym typeface="Libre Franklin"/>
              </a:rPr>
              <a:t>Frequent item set missing:</a:t>
            </a:r>
            <a:r>
              <a:rPr lang="en-US" sz="2200">
                <a:solidFill>
                  <a:srgbClr val="FF0000"/>
                </a:solidFill>
                <a:latin typeface="Libre Franklin"/>
                <a:ea typeface="Libre Franklin"/>
                <a:cs typeface="Libre Franklin"/>
                <a:sym typeface="Libre Franklin"/>
              </a:rPr>
              <a:t> </a:t>
            </a:r>
            <a:r>
              <a:rPr lang="en-US" sz="2200">
                <a:solidFill>
                  <a:schemeClr val="dk1"/>
                </a:solidFill>
                <a:latin typeface="Libre Franklin"/>
                <a:ea typeface="Libre Franklin"/>
                <a:cs typeface="Libre Franklin"/>
                <a:sym typeface="Libre Franklin"/>
              </a:rPr>
              <a:t>Here Mahout checks, which objects are likely to be appearing together and make suggestions, if they are missing. For example, cell phone and cover are brought together in general. So, if you search for a cell phone, it will also recommend you the cover and cases.</a:t>
            </a:r>
            <a:endParaRPr/>
          </a:p>
          <a:p>
            <a:pPr indent="-201803" lvl="0" marL="342900" marR="0" rtl="0" algn="just">
              <a:lnSpc>
                <a:spcPct val="100000"/>
              </a:lnSpc>
              <a:spcBef>
                <a:spcPts val="0"/>
              </a:spcBef>
              <a:spcAft>
                <a:spcPts val="0"/>
              </a:spcAft>
              <a:buClr>
                <a:schemeClr val="dk1"/>
              </a:buClr>
              <a:buSzPts val="2222"/>
              <a:buFont typeface="Arial"/>
              <a:buNone/>
            </a:pPr>
            <a:r>
              <a:t/>
            </a:r>
            <a:endParaRPr sz="2200">
              <a:solidFill>
                <a:schemeClr val="dk1"/>
              </a:solidFill>
              <a:latin typeface="Libre Franklin"/>
              <a:ea typeface="Libre Franklin"/>
              <a:cs typeface="Libre Franklin"/>
              <a:sym typeface="Libre Franklin"/>
            </a:endParaRPr>
          </a:p>
          <a:p>
            <a:pPr indent="-144653" lvl="0" marL="285750" marR="0" rtl="0" algn="just">
              <a:lnSpc>
                <a:spcPct val="100000"/>
              </a:lnSpc>
              <a:spcBef>
                <a:spcPts val="0"/>
              </a:spcBef>
              <a:spcAft>
                <a:spcPts val="0"/>
              </a:spcAft>
              <a:buClr>
                <a:schemeClr val="dk1"/>
              </a:buClr>
              <a:buSzPts val="2222"/>
              <a:buFont typeface="Arial"/>
              <a:buNone/>
            </a:pPr>
            <a:r>
              <a:t/>
            </a:r>
            <a:endParaRPr sz="2200">
              <a:solidFill>
                <a:schemeClr val="dk1"/>
              </a:solidFill>
              <a:latin typeface="Libre Franklin"/>
              <a:ea typeface="Libre Franklin"/>
              <a:cs typeface="Libre Franklin"/>
              <a:sym typeface="Libre Franklin"/>
            </a:endParaRPr>
          </a:p>
          <a:p>
            <a:pPr indent="-144653" lvl="0" marL="285750" marR="0" rtl="0" algn="l">
              <a:lnSpc>
                <a:spcPct val="100000"/>
              </a:lnSpc>
              <a:spcBef>
                <a:spcPts val="0"/>
              </a:spcBef>
              <a:spcAft>
                <a:spcPts val="0"/>
              </a:spcAft>
              <a:buClr>
                <a:schemeClr val="dk1"/>
              </a:buClr>
              <a:buSzPts val="2222"/>
              <a:buFont typeface="Arial"/>
              <a:buNone/>
            </a:pPr>
            <a:r>
              <a:t/>
            </a:r>
            <a:endParaRPr sz="2200">
              <a:solidFill>
                <a:schemeClr val="dk1"/>
              </a:solidFill>
              <a:latin typeface="Libre Franklin"/>
              <a:ea typeface="Libre Franklin"/>
              <a:cs typeface="Libre Franklin"/>
              <a:sym typeface="Libre Franklin"/>
            </a:endParaRPr>
          </a:p>
          <a:p>
            <a:pPr indent="-201803" lvl="0" marL="342900" marR="0" rtl="0" algn="l">
              <a:lnSpc>
                <a:spcPct val="100000"/>
              </a:lnSpc>
              <a:spcBef>
                <a:spcPts val="0"/>
              </a:spcBef>
              <a:spcAft>
                <a:spcPts val="0"/>
              </a:spcAft>
              <a:buClr>
                <a:schemeClr val="dk1"/>
              </a:buClr>
              <a:buSzPts val="2222"/>
              <a:buFont typeface="Noto Sans Symbols"/>
              <a:buNone/>
            </a:pPr>
            <a:r>
              <a:t/>
            </a:r>
            <a:endParaRPr sz="2200">
              <a:solidFill>
                <a:schemeClr val="dk1"/>
              </a:solidFill>
              <a:latin typeface="Libre Franklin"/>
              <a:ea typeface="Libre Franklin"/>
              <a:cs typeface="Libre Franklin"/>
              <a:sym typeface="Libre Franklin"/>
            </a:endParaRPr>
          </a:p>
          <a:p>
            <a:pPr indent="-201803" lvl="0" marL="342900" marR="0" rtl="0" algn="l">
              <a:lnSpc>
                <a:spcPct val="100000"/>
              </a:lnSpc>
              <a:spcBef>
                <a:spcPts val="0"/>
              </a:spcBef>
              <a:spcAft>
                <a:spcPts val="0"/>
              </a:spcAft>
              <a:buClr>
                <a:schemeClr val="dk1"/>
              </a:buClr>
              <a:buSzPts val="2222"/>
              <a:buFont typeface="Noto Sans Symbols"/>
              <a:buNone/>
            </a:pPr>
            <a:r>
              <a:t/>
            </a:r>
            <a:endParaRPr sz="2200">
              <a:solidFill>
                <a:schemeClr val="dk1"/>
              </a:solidFill>
              <a:latin typeface="Libre Franklin"/>
              <a:ea typeface="Libre Franklin"/>
              <a:cs typeface="Libre Franklin"/>
              <a:sym typeface="Libre Franklin"/>
            </a:endParaRPr>
          </a:p>
        </p:txBody>
      </p:sp>
      <p:pic>
        <p:nvPicPr>
          <p:cNvPr id="406" name="Google Shape;406;p29"/>
          <p:cNvPicPr preferRelativeResize="0"/>
          <p:nvPr/>
        </p:nvPicPr>
        <p:blipFill rotWithShape="1">
          <a:blip r:embed="rId3">
            <a:alphaModFix/>
          </a:blip>
          <a:srcRect b="0" l="0" r="0" t="0"/>
          <a:stretch/>
        </p:blipFill>
        <p:spPr>
          <a:xfrm>
            <a:off x="6781800" y="152399"/>
            <a:ext cx="2130086" cy="99898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07" name="Google Shape;407;p2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0"/>
          <p:cNvSpPr txBox="1"/>
          <p:nvPr>
            <p:ph type="title"/>
          </p:nvPr>
        </p:nvSpPr>
        <p:spPr>
          <a:xfrm>
            <a:off x="925034" y="21733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Apache Spark</a:t>
            </a:r>
            <a:endParaRPr/>
          </a:p>
        </p:txBody>
      </p:sp>
      <p:sp>
        <p:nvSpPr>
          <p:cNvPr id="414" name="Google Shape;414;p30"/>
          <p:cNvSpPr txBox="1"/>
          <p:nvPr>
            <p:ph idx="1" type="body"/>
          </p:nvPr>
        </p:nvSpPr>
        <p:spPr>
          <a:xfrm>
            <a:off x="609600" y="980410"/>
            <a:ext cx="8354194" cy="3581400"/>
          </a:xfrm>
          <a:prstGeom prst="rect">
            <a:avLst/>
          </a:prstGeom>
          <a:noFill/>
          <a:ln>
            <a:noFill/>
          </a:ln>
        </p:spPr>
        <p:txBody>
          <a:bodyPr anchorCtr="0" anchor="t" bIns="45700" lIns="91425" spcFirstLastPara="1" rIns="91425" wrap="square" tIns="45700">
            <a:noAutofit/>
          </a:bodyPr>
          <a:lstStyle/>
          <a:p>
            <a:pPr indent="-364998" lvl="0" marL="384048" rtl="0" algn="just">
              <a:lnSpc>
                <a:spcPct val="94000"/>
              </a:lnSpc>
              <a:spcBef>
                <a:spcPts val="0"/>
              </a:spcBef>
              <a:spcAft>
                <a:spcPts val="0"/>
              </a:spcAft>
              <a:buClr>
                <a:schemeClr val="dk2"/>
              </a:buClr>
              <a:buSzPts val="1800"/>
              <a:buChar char="■"/>
            </a:pPr>
            <a:r>
              <a:rPr lang="en-US" sz="1800"/>
              <a:t>Apache Spark is a </a:t>
            </a:r>
            <a:r>
              <a:rPr lang="en-US" sz="1800">
                <a:solidFill>
                  <a:srgbClr val="FF0000"/>
                </a:solidFill>
              </a:rPr>
              <a:t>framework for real time data analytics</a:t>
            </a:r>
            <a:r>
              <a:rPr lang="en-US" sz="1800"/>
              <a:t> in a distributed computing environment.</a:t>
            </a:r>
            <a:endParaRPr sz="1700"/>
          </a:p>
          <a:p>
            <a:pPr indent="-364998" lvl="0" marL="384048" rtl="0" algn="just">
              <a:lnSpc>
                <a:spcPct val="94000"/>
              </a:lnSpc>
              <a:spcBef>
                <a:spcPts val="1200"/>
              </a:spcBef>
              <a:spcAft>
                <a:spcPts val="0"/>
              </a:spcAft>
              <a:buClr>
                <a:schemeClr val="dk2"/>
              </a:buClr>
              <a:buSzPts val="1800"/>
              <a:buChar char="■"/>
            </a:pPr>
            <a:r>
              <a:rPr lang="en-US" sz="1800"/>
              <a:t>Spark is written in Scala and was originally developed at the University of California, Berkeley.</a:t>
            </a:r>
            <a:endParaRPr sz="1700"/>
          </a:p>
          <a:p>
            <a:pPr indent="-364998" lvl="0" marL="384048" rtl="0" algn="just">
              <a:lnSpc>
                <a:spcPct val="94000"/>
              </a:lnSpc>
              <a:spcBef>
                <a:spcPts val="1200"/>
              </a:spcBef>
              <a:spcAft>
                <a:spcPts val="0"/>
              </a:spcAft>
              <a:buClr>
                <a:schemeClr val="dk2"/>
              </a:buClr>
              <a:buSzPts val="1800"/>
              <a:buChar char="■"/>
            </a:pPr>
            <a:r>
              <a:rPr lang="en-US" sz="1800"/>
              <a:t>It executes in-memory computations to increase speed of data processing over MapReduce.</a:t>
            </a:r>
            <a:endParaRPr sz="1700"/>
          </a:p>
          <a:p>
            <a:pPr indent="-364998" lvl="0" marL="384048" rtl="0" algn="just">
              <a:lnSpc>
                <a:spcPct val="94000"/>
              </a:lnSpc>
              <a:spcBef>
                <a:spcPts val="1200"/>
              </a:spcBef>
              <a:spcAft>
                <a:spcPts val="0"/>
              </a:spcAft>
              <a:buClr>
                <a:srgbClr val="FF0000"/>
              </a:buClr>
              <a:buSzPts val="1800"/>
              <a:buChar char="■"/>
            </a:pPr>
            <a:r>
              <a:rPr lang="en-US" sz="1800">
                <a:solidFill>
                  <a:srgbClr val="FF0000"/>
                </a:solidFill>
              </a:rPr>
              <a:t>It is 100x faster than Hadoop for large scale data processing by exploiting in-memory computations and other optimizations.</a:t>
            </a:r>
            <a:endParaRPr sz="1700"/>
          </a:p>
          <a:p>
            <a:pPr indent="-364998" lvl="0" marL="384048" rtl="0" algn="just">
              <a:lnSpc>
                <a:spcPct val="94000"/>
              </a:lnSpc>
              <a:spcBef>
                <a:spcPts val="1200"/>
              </a:spcBef>
              <a:spcAft>
                <a:spcPts val="0"/>
              </a:spcAft>
              <a:buClr>
                <a:schemeClr val="dk2"/>
              </a:buClr>
              <a:buSzPts val="1800"/>
              <a:buChar char="■"/>
            </a:pPr>
            <a:r>
              <a:rPr lang="en-US" sz="1800"/>
              <a:t>Therefore, it requires high processing power than Map-Reduce.</a:t>
            </a:r>
            <a:endParaRPr sz="1700"/>
          </a:p>
          <a:p>
            <a:pPr indent="-364998" lvl="0" marL="384048" rtl="0" algn="just">
              <a:lnSpc>
                <a:spcPct val="94000"/>
              </a:lnSpc>
              <a:spcBef>
                <a:spcPts val="1200"/>
              </a:spcBef>
              <a:spcAft>
                <a:spcPts val="0"/>
              </a:spcAft>
              <a:buClr>
                <a:schemeClr val="dk2"/>
              </a:buClr>
              <a:buSzPts val="1800"/>
              <a:buChar char="■"/>
            </a:pPr>
            <a:r>
              <a:rPr lang="en-US" sz="1800"/>
              <a:t>Apache Spark best fits for real time processing, whereas Hadoop was designed to store unstructured data and execute batch processing over it. </a:t>
            </a:r>
            <a:endParaRPr sz="1800"/>
          </a:p>
          <a:p>
            <a:pPr indent="-364998" lvl="0" marL="384048" rtl="0" algn="just">
              <a:lnSpc>
                <a:spcPct val="94000"/>
              </a:lnSpc>
              <a:spcBef>
                <a:spcPts val="1200"/>
              </a:spcBef>
              <a:spcAft>
                <a:spcPts val="0"/>
              </a:spcAft>
              <a:buClr>
                <a:schemeClr val="dk2"/>
              </a:buClr>
              <a:buSzPts val="1800"/>
              <a:buChar char="■"/>
            </a:pPr>
            <a:r>
              <a:rPr lang="en-US" sz="1800"/>
              <a:t>When we combine, Apache Spark’s ability, i.e. high processing speed, advance analytics and multiple integration support with Hadoop’s low cost operation on commodity hardware, it gives the best results.</a:t>
            </a:r>
            <a:endParaRPr sz="1800"/>
          </a:p>
        </p:txBody>
      </p:sp>
      <p:sp>
        <p:nvSpPr>
          <p:cNvPr id="415" name="Google Shape;415;p3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17" name="Google Shape;417;p30"/>
          <p:cNvPicPr preferRelativeResize="0"/>
          <p:nvPr/>
        </p:nvPicPr>
        <p:blipFill rotWithShape="1">
          <a:blip r:embed="rId3">
            <a:alphaModFix/>
          </a:blip>
          <a:srcRect b="0" l="0" r="0" t="0"/>
          <a:stretch/>
        </p:blipFill>
        <p:spPr>
          <a:xfrm>
            <a:off x="7311648" y="122671"/>
            <a:ext cx="1652146" cy="85773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762000" y="163736"/>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Apache Sqoop</a:t>
            </a:r>
            <a:endParaRPr/>
          </a:p>
        </p:txBody>
      </p:sp>
      <p:sp>
        <p:nvSpPr>
          <p:cNvPr id="423" name="Google Shape;423;p31"/>
          <p:cNvSpPr txBox="1"/>
          <p:nvPr>
            <p:ph idx="1" type="body"/>
          </p:nvPr>
        </p:nvSpPr>
        <p:spPr>
          <a:xfrm>
            <a:off x="925034" y="1471913"/>
            <a:ext cx="8070312"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Sqoop is a tool designed to transfer data between Hadoop and relational database servers.</a:t>
            </a:r>
            <a:endParaRPr/>
          </a:p>
          <a:p>
            <a:pPr indent="-384048" lvl="0" marL="384048" rtl="0" algn="l">
              <a:lnSpc>
                <a:spcPct val="94000"/>
              </a:lnSpc>
              <a:spcBef>
                <a:spcPts val="1200"/>
              </a:spcBef>
              <a:spcAft>
                <a:spcPts val="0"/>
              </a:spcAft>
              <a:buClr>
                <a:schemeClr val="dk2"/>
              </a:buClr>
              <a:buSzPts val="2400"/>
              <a:buChar char="■"/>
            </a:pPr>
            <a:r>
              <a:rPr lang="en-US" sz="2400"/>
              <a:t> It is used to import data from relational databases such as MySQL, Oracle to Hadoop HDFS, and export from Hadoop file system to relational databases. </a:t>
            </a:r>
            <a:endParaRPr/>
          </a:p>
        </p:txBody>
      </p:sp>
      <p:sp>
        <p:nvSpPr>
          <p:cNvPr id="424" name="Google Shape;424;p3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26" name="Google Shape;426;p31"/>
          <p:cNvPicPr preferRelativeResize="0"/>
          <p:nvPr/>
        </p:nvPicPr>
        <p:blipFill rotWithShape="1">
          <a:blip r:embed="rId3">
            <a:alphaModFix/>
          </a:blip>
          <a:srcRect b="0" l="0" r="0" t="0"/>
          <a:stretch/>
        </p:blipFill>
        <p:spPr>
          <a:xfrm>
            <a:off x="6281986" y="147637"/>
            <a:ext cx="2713360" cy="6905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27" name="Google Shape;427;p31"/>
          <p:cNvPicPr preferRelativeResize="0"/>
          <p:nvPr/>
        </p:nvPicPr>
        <p:blipFill rotWithShape="1">
          <a:blip r:embed="rId4">
            <a:alphaModFix/>
          </a:blip>
          <a:srcRect b="0" l="0" r="0" t="0"/>
          <a:stretch/>
        </p:blipFill>
        <p:spPr>
          <a:xfrm>
            <a:off x="942206" y="3868373"/>
            <a:ext cx="4051800" cy="2369880"/>
          </a:xfrm>
          <a:prstGeom prst="rect">
            <a:avLst/>
          </a:prstGeom>
          <a:noFill/>
          <a:ln>
            <a:noFill/>
          </a:ln>
          <a:effectLst>
            <a:outerShdw blurRad="190500" rotWithShape="0" algn="tl">
              <a:srgbClr val="000000">
                <a:alpha val="69803"/>
              </a:srgbClr>
            </a:outerShdw>
          </a:effectLst>
        </p:spPr>
      </p:pic>
      <p:pic>
        <p:nvPicPr>
          <p:cNvPr id="428" name="Google Shape;428;p31"/>
          <p:cNvPicPr preferRelativeResize="0"/>
          <p:nvPr/>
        </p:nvPicPr>
        <p:blipFill rotWithShape="1">
          <a:blip r:embed="rId5">
            <a:alphaModFix/>
          </a:blip>
          <a:srcRect b="0" l="0" r="0" t="0"/>
          <a:stretch/>
        </p:blipFill>
        <p:spPr>
          <a:xfrm>
            <a:off x="5311526" y="3737693"/>
            <a:ext cx="2819160" cy="288252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2"/>
          <p:cNvSpPr txBox="1"/>
          <p:nvPr>
            <p:ph type="title"/>
          </p:nvPr>
        </p:nvSpPr>
        <p:spPr>
          <a:xfrm>
            <a:off x="685800"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464646"/>
              </a:buClr>
              <a:buSzPts val="4400"/>
              <a:buFont typeface="Lucida Sans"/>
              <a:buNone/>
            </a:pPr>
            <a:r>
              <a:rPr b="1" lang="en-US">
                <a:solidFill>
                  <a:srgbClr val="464646"/>
                </a:solidFill>
                <a:latin typeface="Lucida Sans"/>
                <a:ea typeface="Lucida Sans"/>
                <a:cs typeface="Lucida Sans"/>
                <a:sym typeface="Lucida Sans"/>
              </a:rPr>
              <a:t>Apache Flume</a:t>
            </a:r>
            <a:endParaRPr/>
          </a:p>
        </p:txBody>
      </p:sp>
      <p:sp>
        <p:nvSpPr>
          <p:cNvPr id="434" name="Google Shape;434;p32"/>
          <p:cNvSpPr txBox="1"/>
          <p:nvPr>
            <p:ph idx="1" type="body"/>
          </p:nvPr>
        </p:nvSpPr>
        <p:spPr>
          <a:xfrm>
            <a:off x="722290" y="1509794"/>
            <a:ext cx="8287262" cy="3581400"/>
          </a:xfrm>
          <a:prstGeom prst="rect">
            <a:avLst/>
          </a:prstGeom>
          <a:noFill/>
          <a:ln>
            <a:noFill/>
          </a:ln>
        </p:spPr>
        <p:txBody>
          <a:bodyPr anchorCtr="0" anchor="t" bIns="45700" lIns="91425" spcFirstLastPara="1" rIns="91425" wrap="square" tIns="45700">
            <a:noAutofit/>
          </a:bodyPr>
          <a:lstStyle/>
          <a:p>
            <a:pPr indent="0" lvl="0" marL="0" rtl="0" algn="l">
              <a:lnSpc>
                <a:spcPct val="94000"/>
              </a:lnSpc>
              <a:spcBef>
                <a:spcPts val="0"/>
              </a:spcBef>
              <a:spcAft>
                <a:spcPts val="0"/>
              </a:spcAft>
              <a:buClr>
                <a:srgbClr val="FF0000"/>
              </a:buClr>
              <a:buSzPts val="2400"/>
              <a:buNone/>
            </a:pPr>
            <a:r>
              <a:rPr b="1" lang="en-US" sz="2400">
                <a:solidFill>
                  <a:srgbClr val="FF0000"/>
                </a:solidFill>
              </a:rPr>
              <a:t>Ingesting data is an important part of our Hadoop Ecosystem.</a:t>
            </a:r>
            <a:endParaRPr/>
          </a:p>
          <a:p>
            <a:pPr indent="-384048" lvl="0" marL="384048" rtl="0" algn="just">
              <a:lnSpc>
                <a:spcPct val="94000"/>
              </a:lnSpc>
              <a:spcBef>
                <a:spcPts val="1200"/>
              </a:spcBef>
              <a:spcAft>
                <a:spcPts val="0"/>
              </a:spcAft>
              <a:buClr>
                <a:schemeClr val="dk2"/>
              </a:buClr>
              <a:buSzPts val="2400"/>
              <a:buChar char="■"/>
            </a:pPr>
            <a:r>
              <a:rPr lang="en-US" sz="2400"/>
              <a:t>The Flume is a service which helps in ingesting unstructured and semi-structured data into HDFS.</a:t>
            </a:r>
            <a:endParaRPr/>
          </a:p>
          <a:p>
            <a:pPr indent="-384048" lvl="0" marL="384048" rtl="0" algn="just">
              <a:lnSpc>
                <a:spcPct val="94000"/>
              </a:lnSpc>
              <a:spcBef>
                <a:spcPts val="1200"/>
              </a:spcBef>
              <a:spcAft>
                <a:spcPts val="0"/>
              </a:spcAft>
              <a:buClr>
                <a:schemeClr val="dk2"/>
              </a:buClr>
              <a:buSzPts val="2400"/>
              <a:buChar char="■"/>
            </a:pPr>
            <a:r>
              <a:rPr lang="en-US" sz="2400"/>
              <a:t>It gives us a solution which is reliable and distributed and helps us in collecting, aggregating and moving large amount of data sets.</a:t>
            </a:r>
            <a:endParaRPr/>
          </a:p>
          <a:p>
            <a:pPr indent="-384048" lvl="0" marL="384048" rtl="0" algn="just">
              <a:lnSpc>
                <a:spcPct val="94000"/>
              </a:lnSpc>
              <a:spcBef>
                <a:spcPts val="1200"/>
              </a:spcBef>
              <a:spcAft>
                <a:spcPts val="0"/>
              </a:spcAft>
              <a:buClr>
                <a:schemeClr val="dk2"/>
              </a:buClr>
              <a:buSzPts val="2400"/>
              <a:buChar char="■"/>
            </a:pPr>
            <a:r>
              <a:rPr lang="en-US" sz="2400"/>
              <a:t>It helps us to ingest </a:t>
            </a:r>
            <a:r>
              <a:rPr i="1" lang="en-US" sz="2400" u="sng"/>
              <a:t>online streaming data from various sources like network traffic, social media, email messages, log files etc. in HDFS.</a:t>
            </a:r>
            <a:endParaRPr i="1" sz="2400" u="sng"/>
          </a:p>
        </p:txBody>
      </p:sp>
      <p:sp>
        <p:nvSpPr>
          <p:cNvPr id="435" name="Google Shape;435;p3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Apache Flume: Data Collection, Aggregation &amp; Transporting Tool" id="437" name="Google Shape;437;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438" name="Google Shape;438;p32"/>
          <p:cNvPicPr preferRelativeResize="0"/>
          <p:nvPr/>
        </p:nvPicPr>
        <p:blipFill rotWithShape="1">
          <a:blip r:embed="rId3">
            <a:alphaModFix/>
          </a:blip>
          <a:srcRect b="0" l="0" r="0" t="0"/>
          <a:stretch/>
        </p:blipFill>
        <p:spPr>
          <a:xfrm>
            <a:off x="7391400" y="214114"/>
            <a:ext cx="1468533" cy="99881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nvSpPr>
        <p:spPr>
          <a:xfrm>
            <a:off x="612820" y="1081894"/>
            <a:ext cx="8382000" cy="4525560"/>
          </a:xfrm>
          <a:prstGeom prst="rect">
            <a:avLst/>
          </a:prstGeom>
          <a:noFill/>
          <a:ln>
            <a:noFill/>
          </a:ln>
        </p:spPr>
        <p:txBody>
          <a:bodyPr anchorCtr="0" anchor="t" bIns="45000" lIns="90000" spcFirstLastPara="1" rIns="90000" wrap="square" tIns="45000">
            <a:noAutofit/>
          </a:bodyPr>
          <a:lstStyle/>
          <a:p>
            <a:pPr indent="-457200" lvl="0" marL="457200" marR="0" rtl="0" algn="l">
              <a:lnSpc>
                <a:spcPct val="100000"/>
              </a:lnSpc>
              <a:spcBef>
                <a:spcPts val="0"/>
              </a:spcBef>
              <a:spcAft>
                <a:spcPts val="0"/>
              </a:spcAft>
              <a:buClr>
                <a:srgbClr val="000000"/>
              </a:buClr>
              <a:buSzPts val="2222"/>
              <a:buFont typeface="Arial"/>
              <a:buChar char="•"/>
            </a:pPr>
            <a:r>
              <a:rPr lang="en-US" sz="2200">
                <a:solidFill>
                  <a:srgbClr val="000000"/>
                </a:solidFill>
                <a:latin typeface="Libre Franklin"/>
                <a:ea typeface="Libre Franklin"/>
                <a:cs typeface="Libre Franklin"/>
                <a:sym typeface="Libre Franklin"/>
              </a:rPr>
              <a:t>There is a Flume agent which ingests the streaming data from various data sources to HDFS.</a:t>
            </a:r>
            <a:endParaRPr/>
          </a:p>
          <a:p>
            <a:pPr indent="-457200" lvl="0" marL="457200" marR="0" rtl="0" algn="l">
              <a:lnSpc>
                <a:spcPct val="100000"/>
              </a:lnSpc>
              <a:spcBef>
                <a:spcPts val="0"/>
              </a:spcBef>
              <a:spcAft>
                <a:spcPts val="0"/>
              </a:spcAft>
              <a:buClr>
                <a:srgbClr val="000000"/>
              </a:buClr>
              <a:buSzPts val="2222"/>
              <a:buFont typeface="Arial"/>
              <a:buChar char="•"/>
            </a:pPr>
            <a:r>
              <a:rPr lang="en-US" sz="2200">
                <a:solidFill>
                  <a:srgbClr val="000000"/>
                </a:solidFill>
                <a:latin typeface="Libre Franklin"/>
                <a:ea typeface="Libre Franklin"/>
                <a:cs typeface="Libre Franklin"/>
                <a:sym typeface="Libre Franklin"/>
              </a:rPr>
              <a:t>From the diagram, you can easily understand that the web server indicates the data source.</a:t>
            </a:r>
            <a:endParaRPr/>
          </a:p>
          <a:p>
            <a:pPr indent="-457200" lvl="0" marL="457200" marR="0" rtl="0" algn="l">
              <a:lnSpc>
                <a:spcPct val="100000"/>
              </a:lnSpc>
              <a:spcBef>
                <a:spcPts val="0"/>
              </a:spcBef>
              <a:spcAft>
                <a:spcPts val="0"/>
              </a:spcAft>
              <a:buClr>
                <a:srgbClr val="000000"/>
              </a:buClr>
              <a:buSzPts val="2222"/>
              <a:buFont typeface="Arial"/>
              <a:buChar char="•"/>
            </a:pPr>
            <a:r>
              <a:rPr lang="en-US" sz="2200">
                <a:solidFill>
                  <a:srgbClr val="000000"/>
                </a:solidFill>
                <a:latin typeface="Libre Franklin"/>
                <a:ea typeface="Libre Franklin"/>
                <a:cs typeface="Libre Franklin"/>
                <a:sym typeface="Libre Franklin"/>
              </a:rPr>
              <a:t>Twitter is among one of the famous sources for streaming data.</a:t>
            </a:r>
            <a:endParaRPr sz="2200">
              <a:solidFill>
                <a:srgbClr val="000000"/>
              </a:solidFill>
              <a:latin typeface="Libre Franklin"/>
              <a:ea typeface="Libre Franklin"/>
              <a:cs typeface="Libre Franklin"/>
              <a:sym typeface="Libre Franklin"/>
            </a:endParaRPr>
          </a:p>
          <a:p>
            <a:pPr indent="-316103" lvl="0" marL="457200" marR="0" rtl="0" algn="l">
              <a:lnSpc>
                <a:spcPct val="100000"/>
              </a:lnSpc>
              <a:spcBef>
                <a:spcPts val="0"/>
              </a:spcBef>
              <a:spcAft>
                <a:spcPts val="0"/>
              </a:spcAft>
              <a:buClr>
                <a:schemeClr val="dk1"/>
              </a:buClr>
              <a:buSzPts val="2222"/>
              <a:buFont typeface="Arial"/>
              <a:buNone/>
            </a:pPr>
            <a:r>
              <a:t/>
            </a:r>
            <a:endParaRPr sz="2200">
              <a:solidFill>
                <a:srgbClr val="000000"/>
              </a:solidFill>
              <a:latin typeface="Libre Franklin"/>
              <a:ea typeface="Libre Franklin"/>
              <a:cs typeface="Libre Franklin"/>
              <a:sym typeface="Libre Franklin"/>
            </a:endParaRPr>
          </a:p>
          <a:p>
            <a:pPr indent="-316103" lvl="0" marL="457200" marR="0" rtl="0" algn="l">
              <a:lnSpc>
                <a:spcPct val="100000"/>
              </a:lnSpc>
              <a:spcBef>
                <a:spcPts val="0"/>
              </a:spcBef>
              <a:spcAft>
                <a:spcPts val="0"/>
              </a:spcAft>
              <a:buClr>
                <a:schemeClr val="dk1"/>
              </a:buClr>
              <a:buSzPts val="2222"/>
              <a:buFont typeface="Arial"/>
              <a:buNone/>
            </a:pPr>
            <a:r>
              <a:t/>
            </a:r>
            <a:endParaRPr sz="2200">
              <a:solidFill>
                <a:srgbClr val="000000"/>
              </a:solidFill>
              <a:latin typeface="Libre Franklin"/>
              <a:ea typeface="Libre Franklin"/>
              <a:cs typeface="Libre Franklin"/>
              <a:sym typeface="Libre Franklin"/>
            </a:endParaRPr>
          </a:p>
        </p:txBody>
      </p:sp>
      <p:sp>
        <p:nvSpPr>
          <p:cNvPr id="445" name="Google Shape;445;p33"/>
          <p:cNvSpPr txBox="1"/>
          <p:nvPr/>
        </p:nvSpPr>
        <p:spPr>
          <a:xfrm>
            <a:off x="612820" y="87608"/>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3400">
                <a:solidFill>
                  <a:srgbClr val="464646"/>
                </a:solidFill>
                <a:latin typeface="Lucida Sans"/>
                <a:ea typeface="Lucida Sans"/>
                <a:cs typeface="Lucida Sans"/>
                <a:sym typeface="Lucida Sans"/>
              </a:rPr>
              <a:t>Apache Flume – How does it work?</a:t>
            </a:r>
            <a:endParaRPr>
              <a:solidFill>
                <a:schemeClr val="dk1"/>
              </a:solidFill>
              <a:latin typeface="Libre Franklin"/>
              <a:ea typeface="Libre Franklin"/>
              <a:cs typeface="Libre Franklin"/>
              <a:sym typeface="Libre Franklin"/>
            </a:endParaRPr>
          </a:p>
        </p:txBody>
      </p:sp>
      <p:sp>
        <p:nvSpPr>
          <p:cNvPr id="446" name="Google Shape;446;p3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48" name="Google Shape;448;p33"/>
          <p:cNvPicPr preferRelativeResize="0"/>
          <p:nvPr/>
        </p:nvPicPr>
        <p:blipFill rotWithShape="1">
          <a:blip r:embed="rId3">
            <a:alphaModFix/>
          </a:blip>
          <a:srcRect b="0" l="0" r="0" t="0"/>
          <a:stretch/>
        </p:blipFill>
        <p:spPr>
          <a:xfrm>
            <a:off x="1704474" y="3124200"/>
            <a:ext cx="5642020" cy="32310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4"/>
          <p:cNvSpPr txBox="1"/>
          <p:nvPr/>
        </p:nvSpPr>
        <p:spPr>
          <a:xfrm>
            <a:off x="621406" y="3124200"/>
            <a:ext cx="8382000" cy="4525560"/>
          </a:xfrm>
          <a:prstGeom prst="rect">
            <a:avLst/>
          </a:prstGeom>
          <a:noFill/>
          <a:ln>
            <a:noFill/>
          </a:ln>
        </p:spPr>
        <p:txBody>
          <a:bodyPr anchorCtr="0" anchor="t" bIns="45000" lIns="90000" spcFirstLastPara="1" rIns="90000" wrap="square" tIns="45000">
            <a:noAutofit/>
          </a:bodyPr>
          <a:lstStyle/>
          <a:p>
            <a:pPr indent="-457200" lvl="0" marL="457200" marR="0" rtl="0" algn="l">
              <a:lnSpc>
                <a:spcPct val="100000"/>
              </a:lnSpc>
              <a:spcBef>
                <a:spcPts val="0"/>
              </a:spcBef>
              <a:spcAft>
                <a:spcPts val="0"/>
              </a:spcAft>
              <a:buClr>
                <a:srgbClr val="FF0000"/>
              </a:buClr>
              <a:buSzPts val="2222"/>
              <a:buFont typeface="Arial"/>
              <a:buChar char="•"/>
            </a:pPr>
            <a:r>
              <a:rPr lang="en-US" sz="2200">
                <a:solidFill>
                  <a:srgbClr val="FF0000"/>
                </a:solidFill>
                <a:latin typeface="Libre Franklin"/>
                <a:ea typeface="Libre Franklin"/>
                <a:cs typeface="Libre Franklin"/>
                <a:sym typeface="Libre Franklin"/>
              </a:rPr>
              <a:t>The flume agent has 3 components: source, sink and channel.</a:t>
            </a:r>
            <a:endParaRPr/>
          </a:p>
          <a:p>
            <a:pPr indent="-457200" lvl="1" marL="914400" marR="0" rtl="0" algn="just">
              <a:spcBef>
                <a:spcPts val="0"/>
              </a:spcBef>
              <a:spcAft>
                <a:spcPts val="0"/>
              </a:spcAft>
              <a:buClr>
                <a:srgbClr val="0000FF"/>
              </a:buClr>
              <a:buSzPts val="2222"/>
              <a:buFont typeface="Libre Franklin"/>
              <a:buAutoNum type="arabicPeriod"/>
            </a:pPr>
            <a:r>
              <a:rPr b="0" i="0" lang="en-US" sz="2200" u="none" cap="none" strike="noStrike">
                <a:solidFill>
                  <a:srgbClr val="0000FF"/>
                </a:solidFill>
                <a:latin typeface="Libre Franklin"/>
                <a:ea typeface="Libre Franklin"/>
                <a:cs typeface="Libre Franklin"/>
                <a:sym typeface="Libre Franklin"/>
              </a:rPr>
              <a:t>Source: </a:t>
            </a:r>
            <a:r>
              <a:rPr b="0" i="0" lang="en-US" sz="2200" u="none" cap="none" strike="noStrike">
                <a:solidFill>
                  <a:srgbClr val="000000"/>
                </a:solidFill>
                <a:latin typeface="Libre Franklin"/>
                <a:ea typeface="Libre Franklin"/>
                <a:cs typeface="Libre Franklin"/>
                <a:sym typeface="Libre Franklin"/>
              </a:rPr>
              <a:t>it accepts the data from the incoming streamline and stores the data in the channel.</a:t>
            </a:r>
            <a:endParaRPr/>
          </a:p>
          <a:p>
            <a:pPr indent="-457200" lvl="1" marL="914400" marR="0" rtl="0" algn="just">
              <a:spcBef>
                <a:spcPts val="0"/>
              </a:spcBef>
              <a:spcAft>
                <a:spcPts val="0"/>
              </a:spcAft>
              <a:buClr>
                <a:srgbClr val="0000FF"/>
              </a:buClr>
              <a:buSzPts val="2222"/>
              <a:buFont typeface="Libre Franklin"/>
              <a:buAutoNum type="arabicPeriod"/>
            </a:pPr>
            <a:r>
              <a:rPr b="0" i="0" lang="en-US" sz="2200" u="none" cap="none" strike="noStrike">
                <a:solidFill>
                  <a:srgbClr val="0000FF"/>
                </a:solidFill>
                <a:latin typeface="Libre Franklin"/>
                <a:ea typeface="Libre Franklin"/>
                <a:cs typeface="Libre Franklin"/>
                <a:sym typeface="Libre Franklin"/>
              </a:rPr>
              <a:t>Channel: </a:t>
            </a:r>
            <a:r>
              <a:rPr b="0" i="0" lang="en-US" sz="2200" u="none" cap="none" strike="noStrike">
                <a:solidFill>
                  <a:srgbClr val="000000"/>
                </a:solidFill>
                <a:latin typeface="Libre Franklin"/>
                <a:ea typeface="Libre Franklin"/>
                <a:cs typeface="Libre Franklin"/>
                <a:sym typeface="Libre Franklin"/>
              </a:rPr>
              <a:t>it acts as the local storage or the primary storage. A Channel is a temporary storage between the source of data and persistent data in the HDFS.</a:t>
            </a:r>
            <a:endParaRPr/>
          </a:p>
          <a:p>
            <a:pPr indent="-457200" lvl="1" marL="914400" marR="0" rtl="0" algn="just">
              <a:spcBef>
                <a:spcPts val="0"/>
              </a:spcBef>
              <a:spcAft>
                <a:spcPts val="0"/>
              </a:spcAft>
              <a:buClr>
                <a:srgbClr val="0000FF"/>
              </a:buClr>
              <a:buSzPts val="2222"/>
              <a:buFont typeface="Libre Franklin"/>
              <a:buAutoNum type="arabicPeriod"/>
            </a:pPr>
            <a:r>
              <a:rPr b="0" i="0" lang="en-US" sz="2200" u="none" cap="none" strike="noStrike">
                <a:solidFill>
                  <a:srgbClr val="0000FF"/>
                </a:solidFill>
                <a:latin typeface="Libre Franklin"/>
                <a:ea typeface="Libre Franklin"/>
                <a:cs typeface="Libre Franklin"/>
                <a:sym typeface="Libre Franklin"/>
              </a:rPr>
              <a:t>Sink: </a:t>
            </a:r>
            <a:r>
              <a:rPr b="0" i="0" lang="en-US" sz="2200" u="none" cap="none" strike="noStrike">
                <a:solidFill>
                  <a:srgbClr val="000000"/>
                </a:solidFill>
                <a:latin typeface="Libre Franklin"/>
                <a:ea typeface="Libre Franklin"/>
                <a:cs typeface="Libre Franklin"/>
                <a:sym typeface="Libre Franklin"/>
              </a:rPr>
              <a:t>Then, our last component i.e. Sink, collects the data from the channel and commits or writes the data in the HDFS permanently.</a:t>
            </a:r>
            <a:endParaRPr/>
          </a:p>
        </p:txBody>
      </p:sp>
      <p:sp>
        <p:nvSpPr>
          <p:cNvPr id="455" name="Google Shape;455;p34"/>
          <p:cNvSpPr txBox="1"/>
          <p:nvPr/>
        </p:nvSpPr>
        <p:spPr>
          <a:xfrm>
            <a:off x="612820" y="87608"/>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3600">
                <a:solidFill>
                  <a:srgbClr val="464646"/>
                </a:solidFill>
                <a:latin typeface="Lucida Sans"/>
                <a:ea typeface="Lucida Sans"/>
                <a:cs typeface="Lucida Sans"/>
                <a:sym typeface="Lucida Sans"/>
              </a:rPr>
              <a:t>Apache Flume – How does it work?</a:t>
            </a:r>
            <a:endParaRPr sz="1600">
              <a:solidFill>
                <a:schemeClr val="dk1"/>
              </a:solidFill>
              <a:latin typeface="Libre Franklin"/>
              <a:ea typeface="Libre Franklin"/>
              <a:cs typeface="Libre Franklin"/>
              <a:sym typeface="Libre Franklin"/>
            </a:endParaRPr>
          </a:p>
        </p:txBody>
      </p:sp>
      <p:sp>
        <p:nvSpPr>
          <p:cNvPr id="456" name="Google Shape;456;p3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58" name="Google Shape;458;p34"/>
          <p:cNvPicPr preferRelativeResize="0"/>
          <p:nvPr/>
        </p:nvPicPr>
        <p:blipFill rotWithShape="1">
          <a:blip r:embed="rId3">
            <a:alphaModFix/>
          </a:blip>
          <a:srcRect b="0" l="0" r="0" t="0"/>
          <a:stretch/>
        </p:blipFill>
        <p:spPr>
          <a:xfrm>
            <a:off x="2843119" y="941300"/>
            <a:ext cx="5114987" cy="191431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ded8fb5ad_0_4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1" name="Google Shape;121;g25ded8fb5ad_0_40"/>
          <p:cNvPicPr preferRelativeResize="0"/>
          <p:nvPr/>
        </p:nvPicPr>
        <p:blipFill rotWithShape="1">
          <a:blip r:embed="rId3">
            <a:alphaModFix/>
          </a:blip>
          <a:srcRect b="3567" l="20648" r="4940" t="0"/>
          <a:stretch/>
        </p:blipFill>
        <p:spPr>
          <a:xfrm>
            <a:off x="1114425" y="753150"/>
            <a:ext cx="7458077" cy="5342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5"/>
          <p:cNvSpPr txBox="1"/>
          <p:nvPr/>
        </p:nvSpPr>
        <p:spPr>
          <a:xfrm>
            <a:off x="762000" y="1532296"/>
            <a:ext cx="8229240" cy="4525560"/>
          </a:xfrm>
          <a:prstGeom prst="rect">
            <a:avLst/>
          </a:prstGeom>
          <a:noFill/>
          <a:ln>
            <a:noFill/>
          </a:ln>
        </p:spPr>
        <p:txBody>
          <a:bodyPr anchorCtr="0" anchor="t" bIns="45000" lIns="90000" spcFirstLastPara="1" rIns="90000" wrap="square" tIns="45000">
            <a:noAutofit/>
          </a:bodyPr>
          <a:lstStyle/>
          <a:p>
            <a:pPr indent="-337185" lvl="0" marL="457200" marR="0" rtl="0" algn="l">
              <a:lnSpc>
                <a:spcPct val="100000"/>
              </a:lnSpc>
              <a:spcBef>
                <a:spcPts val="0"/>
              </a:spcBef>
              <a:spcAft>
                <a:spcPts val="0"/>
              </a:spcAft>
              <a:buClr>
                <a:schemeClr val="dk1"/>
              </a:buClr>
              <a:buSzPts val="1890"/>
              <a:buFont typeface="Arial"/>
              <a:buNone/>
            </a:pPr>
            <a:r>
              <a:t/>
            </a:r>
            <a:endParaRPr sz="1800">
              <a:solidFill>
                <a:schemeClr val="dk1"/>
              </a:solidFill>
              <a:latin typeface="Libre Franklin"/>
              <a:ea typeface="Libre Franklin"/>
              <a:cs typeface="Libre Franklin"/>
              <a:sym typeface="Libre Franklin"/>
            </a:endParaRPr>
          </a:p>
        </p:txBody>
      </p:sp>
      <p:sp>
        <p:nvSpPr>
          <p:cNvPr id="464" name="Google Shape;464;p35"/>
          <p:cNvSpPr txBox="1"/>
          <p:nvPr/>
        </p:nvSpPr>
        <p:spPr>
          <a:xfrm>
            <a:off x="990600" y="276120"/>
            <a:ext cx="8229240" cy="11426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465" name="Google Shape;465;p35"/>
          <p:cNvPicPr preferRelativeResize="0"/>
          <p:nvPr/>
        </p:nvPicPr>
        <p:blipFill rotWithShape="1">
          <a:blip r:embed="rId3">
            <a:alphaModFix/>
          </a:blip>
          <a:srcRect b="0" l="0" r="0" t="0"/>
          <a:stretch/>
        </p:blipFill>
        <p:spPr>
          <a:xfrm>
            <a:off x="7104547" y="801846"/>
            <a:ext cx="1904760" cy="475920"/>
          </a:xfrm>
          <a:prstGeom prst="rect">
            <a:avLst/>
          </a:prstGeom>
          <a:noFill/>
          <a:ln>
            <a:noFill/>
          </a:ln>
        </p:spPr>
      </p:pic>
      <p:sp>
        <p:nvSpPr>
          <p:cNvPr id="466" name="Google Shape;466;p35"/>
          <p:cNvSpPr txBox="1"/>
          <p:nvPr>
            <p:ph type="title"/>
          </p:nvPr>
        </p:nvSpPr>
        <p:spPr>
          <a:xfrm>
            <a:off x="609600" y="34245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464646"/>
              </a:buClr>
              <a:buSzPts val="3200"/>
              <a:buFont typeface="Lucida Sans"/>
              <a:buNone/>
            </a:pPr>
            <a:r>
              <a:rPr b="1" lang="en-US" sz="3200">
                <a:solidFill>
                  <a:srgbClr val="464646"/>
                </a:solidFill>
                <a:latin typeface="Lucida Sans"/>
                <a:ea typeface="Lucida Sans"/>
                <a:cs typeface="Lucida Sans"/>
                <a:sym typeface="Lucida Sans"/>
              </a:rPr>
              <a:t>Hadoop User Experience (Hue</a:t>
            </a:r>
            <a:r>
              <a:rPr b="1" lang="en-US" sz="3200">
                <a:solidFill>
                  <a:srgbClr val="464646"/>
                </a:solidFill>
                <a:latin typeface="Lucida Sans"/>
                <a:ea typeface="Lucida Sans"/>
                <a:cs typeface="Lucida Sans"/>
                <a:sym typeface="Lucida Sans"/>
              </a:rPr>
              <a:t>)</a:t>
            </a:r>
            <a:br>
              <a:rPr lang="en-US" sz="3200"/>
            </a:br>
            <a:endParaRPr sz="3200"/>
          </a:p>
        </p:txBody>
      </p:sp>
      <p:sp>
        <p:nvSpPr>
          <p:cNvPr id="467" name="Google Shape;467;p35"/>
          <p:cNvSpPr txBox="1"/>
          <p:nvPr>
            <p:ph idx="1" type="body"/>
          </p:nvPr>
        </p:nvSpPr>
        <p:spPr>
          <a:xfrm>
            <a:off x="789904" y="1277763"/>
            <a:ext cx="7914046" cy="5034626"/>
          </a:xfrm>
          <a:prstGeom prst="rect">
            <a:avLst/>
          </a:prstGeom>
          <a:noFill/>
          <a:ln>
            <a:noFill/>
          </a:ln>
        </p:spPr>
        <p:txBody>
          <a:bodyPr anchorCtr="0" anchor="t" bIns="45700" lIns="91425" spcFirstLastPara="1" rIns="91425" wrap="square" tIns="45700">
            <a:normAutofit/>
          </a:bodyPr>
          <a:lstStyle/>
          <a:p>
            <a:pPr indent="-457200" lvl="0" marL="457200" rtl="0" algn="just">
              <a:lnSpc>
                <a:spcPct val="160000"/>
              </a:lnSpc>
              <a:spcBef>
                <a:spcPts val="0"/>
              </a:spcBef>
              <a:spcAft>
                <a:spcPts val="0"/>
              </a:spcAft>
              <a:buClr>
                <a:srgbClr val="000000"/>
              </a:buClr>
              <a:buSzPts val="2100"/>
              <a:buFont typeface="Arial"/>
              <a:buChar char="•"/>
            </a:pPr>
            <a:r>
              <a:rPr b="1" lang="en-US">
                <a:solidFill>
                  <a:srgbClr val="000000"/>
                </a:solidFill>
              </a:rPr>
              <a:t>Hue</a:t>
            </a:r>
            <a:r>
              <a:rPr lang="en-US">
                <a:solidFill>
                  <a:srgbClr val="000000"/>
                </a:solidFill>
              </a:rPr>
              <a:t> is an </a:t>
            </a:r>
            <a:r>
              <a:rPr lang="en-US" u="sng">
                <a:solidFill>
                  <a:srgbClr val="FF8119"/>
                </a:solidFill>
              </a:rPr>
              <a:t>open-source</a:t>
            </a:r>
            <a:r>
              <a:rPr lang="en-US">
                <a:solidFill>
                  <a:srgbClr val="000000"/>
                </a:solidFill>
              </a:rPr>
              <a:t> Web interface that supports </a:t>
            </a:r>
            <a:r>
              <a:rPr lang="en-US" u="sng">
                <a:solidFill>
                  <a:srgbClr val="FF8119"/>
                </a:solidFill>
                <a:hlinkClick r:id="rId4">
                  <a:extLst>
                    <a:ext uri="{A12FA001-AC4F-418D-AE19-62706E023703}">
                      <ahyp:hlinkClr val="tx"/>
                    </a:ext>
                  </a:extLst>
                </a:hlinkClick>
              </a:rPr>
              <a:t>Apache Hadoop</a:t>
            </a:r>
            <a:r>
              <a:rPr lang="en-US">
                <a:solidFill>
                  <a:srgbClr val="000000"/>
                </a:solidFill>
              </a:rPr>
              <a:t> and its ecosystem. </a:t>
            </a:r>
            <a:endParaRPr/>
          </a:p>
          <a:p>
            <a:pPr indent="-457200" lvl="0" marL="457200" rtl="0" algn="just">
              <a:lnSpc>
                <a:spcPct val="160000"/>
              </a:lnSpc>
              <a:spcBef>
                <a:spcPts val="1200"/>
              </a:spcBef>
              <a:spcAft>
                <a:spcPts val="0"/>
              </a:spcAft>
              <a:buClr>
                <a:srgbClr val="000000"/>
              </a:buClr>
              <a:buSzPts val="2100"/>
              <a:buFont typeface="Arial"/>
              <a:buChar char="•"/>
            </a:pPr>
            <a:r>
              <a:rPr lang="en-US">
                <a:solidFill>
                  <a:srgbClr val="000000"/>
                </a:solidFill>
              </a:rPr>
              <a:t>It is license developed by cloudera.</a:t>
            </a:r>
            <a:endParaRPr/>
          </a:p>
          <a:p>
            <a:pPr indent="-457200" lvl="0" marL="457200" rtl="0" algn="just">
              <a:lnSpc>
                <a:spcPct val="160000"/>
              </a:lnSpc>
              <a:spcBef>
                <a:spcPts val="1200"/>
              </a:spcBef>
              <a:spcAft>
                <a:spcPts val="0"/>
              </a:spcAft>
              <a:buClr>
                <a:srgbClr val="000000"/>
              </a:buClr>
              <a:buSzPts val="2100"/>
              <a:buFont typeface="Arial"/>
              <a:buChar char="•"/>
            </a:pPr>
            <a:r>
              <a:rPr lang="en-US">
                <a:solidFill>
                  <a:srgbClr val="000000"/>
                </a:solidFill>
              </a:rPr>
              <a:t>Hue aggregates the most common </a:t>
            </a:r>
            <a:r>
              <a:rPr lang="en-US" u="sng">
                <a:solidFill>
                  <a:srgbClr val="FF8119"/>
                </a:solidFill>
                <a:hlinkClick r:id="rId5">
                  <a:extLst>
                    <a:ext uri="{A12FA001-AC4F-418D-AE19-62706E023703}">
                      <ahyp:hlinkClr val="tx"/>
                    </a:ext>
                  </a:extLst>
                </a:hlinkClick>
              </a:rPr>
              <a:t>Apache Hadoop</a:t>
            </a:r>
            <a:r>
              <a:rPr lang="en-US">
                <a:solidFill>
                  <a:srgbClr val="000000"/>
                </a:solidFill>
              </a:rPr>
              <a:t> components into a single interface and targets the user experience.</a:t>
            </a:r>
            <a:endParaRPr/>
          </a:p>
          <a:p>
            <a:pPr indent="-457200" lvl="0" marL="457200" rtl="0" algn="just">
              <a:lnSpc>
                <a:spcPct val="160000"/>
              </a:lnSpc>
              <a:spcBef>
                <a:spcPts val="1200"/>
              </a:spcBef>
              <a:spcAft>
                <a:spcPts val="0"/>
              </a:spcAft>
              <a:buClr>
                <a:srgbClr val="000000"/>
              </a:buClr>
              <a:buSzPts val="2100"/>
              <a:buFont typeface="Arial"/>
              <a:buChar char="•"/>
            </a:pPr>
            <a:r>
              <a:rPr lang="en-US">
                <a:solidFill>
                  <a:srgbClr val="000000"/>
                </a:solidFill>
              </a:rPr>
              <a:t> Its main goal is to have the users "just use" Hadoop without worrying about the underlying complexity or using a command line.</a:t>
            </a:r>
            <a:endParaRPr/>
          </a:p>
        </p:txBody>
      </p:sp>
      <p:sp>
        <p:nvSpPr>
          <p:cNvPr id="468" name="Google Shape;468;p3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6"/>
          <p:cNvSpPr txBox="1"/>
          <p:nvPr>
            <p:ph type="title"/>
          </p:nvPr>
        </p:nvSpPr>
        <p:spPr>
          <a:xfrm>
            <a:off x="762000" y="1395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Oozie </a:t>
            </a:r>
            <a:endParaRPr/>
          </a:p>
        </p:txBody>
      </p:sp>
      <p:sp>
        <p:nvSpPr>
          <p:cNvPr id="475" name="Google Shape;475;p36"/>
          <p:cNvSpPr txBox="1"/>
          <p:nvPr>
            <p:ph idx="1" type="body"/>
          </p:nvPr>
        </p:nvSpPr>
        <p:spPr>
          <a:xfrm>
            <a:off x="685800" y="1130220"/>
            <a:ext cx="8229600" cy="5588400"/>
          </a:xfrm>
          <a:prstGeom prst="rect">
            <a:avLst/>
          </a:prstGeom>
          <a:noFill/>
          <a:ln>
            <a:noFill/>
          </a:ln>
        </p:spPr>
        <p:txBody>
          <a:bodyPr anchorCtr="0" anchor="t" bIns="45700" lIns="91425" spcFirstLastPara="1" rIns="91425" wrap="square" tIns="45700">
            <a:normAutofit lnSpcReduction="20000"/>
          </a:bodyPr>
          <a:lstStyle/>
          <a:p>
            <a:pPr indent="-384048" lvl="0" marL="384048" rtl="0" algn="l">
              <a:lnSpc>
                <a:spcPct val="94000"/>
              </a:lnSpc>
              <a:spcBef>
                <a:spcPts val="0"/>
              </a:spcBef>
              <a:spcAft>
                <a:spcPts val="0"/>
              </a:spcAft>
              <a:buClr>
                <a:schemeClr val="dk2"/>
              </a:buClr>
              <a:buSzPts val="2200"/>
              <a:buChar char="■"/>
            </a:pPr>
            <a:r>
              <a:rPr lang="en-US" sz="2200"/>
              <a:t>Oozie has been just like a scheduler. </a:t>
            </a:r>
            <a:endParaRPr sz="2200"/>
          </a:p>
          <a:p>
            <a:pPr indent="-384048" lvl="0" marL="384048" rtl="0" algn="l">
              <a:lnSpc>
                <a:spcPct val="94000"/>
              </a:lnSpc>
              <a:spcBef>
                <a:spcPts val="1200"/>
              </a:spcBef>
              <a:spcAft>
                <a:spcPts val="0"/>
              </a:spcAft>
              <a:buClr>
                <a:schemeClr val="dk2"/>
              </a:buClr>
              <a:buSzPts val="2200"/>
              <a:buChar char="■"/>
            </a:pPr>
            <a:r>
              <a:rPr lang="en-US" sz="2200"/>
              <a:t>It schedules Hadoop jobs and binds them together as one logical work.</a:t>
            </a:r>
            <a:endParaRPr/>
          </a:p>
          <a:p>
            <a:pPr indent="0" lvl="0" marL="0" rtl="0" algn="l">
              <a:lnSpc>
                <a:spcPct val="94000"/>
              </a:lnSpc>
              <a:spcBef>
                <a:spcPts val="1200"/>
              </a:spcBef>
              <a:spcAft>
                <a:spcPts val="0"/>
              </a:spcAft>
              <a:buClr>
                <a:srgbClr val="FF0000"/>
              </a:buClr>
              <a:buSzPts val="2200"/>
              <a:buNone/>
            </a:pPr>
            <a:r>
              <a:rPr b="1" lang="en-US" sz="2200">
                <a:solidFill>
                  <a:srgbClr val="FF0000"/>
                </a:solidFill>
              </a:rPr>
              <a:t>There are two kinds of Oozie jobs:</a:t>
            </a:r>
            <a:endParaRPr/>
          </a:p>
          <a:p>
            <a:pPr indent="-384048" lvl="0" marL="384048" rtl="0" algn="just">
              <a:lnSpc>
                <a:spcPct val="94000"/>
              </a:lnSpc>
              <a:spcBef>
                <a:spcPts val="1200"/>
              </a:spcBef>
              <a:spcAft>
                <a:spcPts val="0"/>
              </a:spcAft>
              <a:buClr>
                <a:schemeClr val="dk2"/>
              </a:buClr>
              <a:buSzPts val="2200"/>
              <a:buChar char="■"/>
            </a:pPr>
            <a:r>
              <a:rPr b="1" lang="en-US" sz="2200"/>
              <a:t>Oozie workflow</a:t>
            </a:r>
            <a:r>
              <a:rPr lang="en-US" sz="2200"/>
              <a:t>: These are sequential set of actions to be executed</a:t>
            </a:r>
            <a:r>
              <a:rPr b="1" lang="en-US" sz="2200"/>
              <a:t>. </a:t>
            </a:r>
            <a:r>
              <a:rPr lang="en-US" sz="2200"/>
              <a:t>You can assume it as a relay race. Where each athlete waits for the last one to complete his part.</a:t>
            </a:r>
            <a:endParaRPr/>
          </a:p>
          <a:p>
            <a:pPr indent="-384048" lvl="0" marL="384048" rtl="0" algn="just">
              <a:lnSpc>
                <a:spcPct val="94000"/>
              </a:lnSpc>
              <a:spcBef>
                <a:spcPts val="1200"/>
              </a:spcBef>
              <a:spcAft>
                <a:spcPts val="0"/>
              </a:spcAft>
              <a:buClr>
                <a:schemeClr val="dk2"/>
              </a:buClr>
              <a:buSzPts val="2200"/>
              <a:buChar char="■"/>
            </a:pPr>
            <a:r>
              <a:rPr b="1" lang="en-US" sz="2200"/>
              <a:t>Oozie Coordinator</a:t>
            </a:r>
            <a:r>
              <a:rPr lang="en-US" sz="2200"/>
              <a:t>: </a:t>
            </a:r>
            <a:endParaRPr sz="2200"/>
          </a:p>
          <a:p>
            <a:pPr indent="-384048" lvl="1" marL="914400" rtl="0" algn="just">
              <a:lnSpc>
                <a:spcPct val="94000"/>
              </a:lnSpc>
              <a:spcBef>
                <a:spcPts val="700"/>
              </a:spcBef>
              <a:spcAft>
                <a:spcPts val="0"/>
              </a:spcAft>
              <a:buClr>
                <a:schemeClr val="dk2"/>
              </a:buClr>
              <a:buSzPts val="2200"/>
              <a:buChar char="–"/>
            </a:pPr>
            <a:r>
              <a:rPr lang="en-US" sz="2200"/>
              <a:t>These are the Oozie jobs which are triggered when the data is made available to it. </a:t>
            </a:r>
            <a:endParaRPr/>
          </a:p>
          <a:p>
            <a:pPr indent="-384048" lvl="1" marL="914400" rtl="0" algn="just">
              <a:lnSpc>
                <a:spcPct val="94000"/>
              </a:lnSpc>
              <a:spcBef>
                <a:spcPts val="700"/>
              </a:spcBef>
              <a:spcAft>
                <a:spcPts val="0"/>
              </a:spcAft>
              <a:buClr>
                <a:schemeClr val="dk2"/>
              </a:buClr>
              <a:buSzPts val="2200"/>
              <a:buChar char="–"/>
            </a:pPr>
            <a:r>
              <a:rPr lang="en-US" sz="2200"/>
              <a:t>Think of this as the response-stimuli system in our body. In the same manner as we respond to an external stimulus, an Oozie coordinator responds to the availability of data and it rests otherwise.</a:t>
            </a:r>
            <a:endParaRPr/>
          </a:p>
          <a:p>
            <a:pPr indent="-244348" lvl="0" marL="384048" rtl="0" algn="l">
              <a:lnSpc>
                <a:spcPct val="94000"/>
              </a:lnSpc>
              <a:spcBef>
                <a:spcPts val="1200"/>
              </a:spcBef>
              <a:spcAft>
                <a:spcPts val="0"/>
              </a:spcAft>
              <a:buClr>
                <a:schemeClr val="dk2"/>
              </a:buClr>
              <a:buSzPts val="2200"/>
              <a:buNone/>
            </a:pPr>
            <a:r>
              <a:t/>
            </a:r>
            <a:endParaRPr sz="2200"/>
          </a:p>
          <a:p>
            <a:pPr indent="-244348" lvl="0" marL="384048" rtl="0" algn="l">
              <a:lnSpc>
                <a:spcPct val="94000"/>
              </a:lnSpc>
              <a:spcBef>
                <a:spcPts val="1200"/>
              </a:spcBef>
              <a:spcAft>
                <a:spcPts val="0"/>
              </a:spcAft>
              <a:buClr>
                <a:schemeClr val="dk2"/>
              </a:buClr>
              <a:buSzPts val="2200"/>
              <a:buNone/>
            </a:pPr>
            <a:r>
              <a:t/>
            </a:r>
            <a:endParaRPr sz="2200"/>
          </a:p>
        </p:txBody>
      </p:sp>
      <p:sp>
        <p:nvSpPr>
          <p:cNvPr id="476" name="Google Shape;476;p3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78" name="Google Shape;478;p36"/>
          <p:cNvPicPr preferRelativeResize="0"/>
          <p:nvPr/>
        </p:nvPicPr>
        <p:blipFill rotWithShape="1">
          <a:blip r:embed="rId3">
            <a:alphaModFix/>
          </a:blip>
          <a:srcRect b="0" l="0" r="0" t="0"/>
          <a:stretch/>
        </p:blipFill>
        <p:spPr>
          <a:xfrm>
            <a:off x="6286680" y="304920"/>
            <a:ext cx="2857320" cy="6598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464646"/>
              </a:buClr>
              <a:buSzPts val="4400"/>
              <a:buFont typeface="Lucida Sans"/>
              <a:buNone/>
            </a:pPr>
            <a:r>
              <a:rPr lang="en-US">
                <a:solidFill>
                  <a:srgbClr val="464646"/>
                </a:solidFill>
                <a:latin typeface="Lucida Sans"/>
                <a:ea typeface="Lucida Sans"/>
                <a:cs typeface="Lucida Sans"/>
                <a:sym typeface="Lucida Sans"/>
              </a:rPr>
              <a:t>ZooKeeper</a:t>
            </a:r>
            <a:br>
              <a:rPr lang="en-US"/>
            </a:br>
            <a:endParaRPr/>
          </a:p>
        </p:txBody>
      </p:sp>
      <p:sp>
        <p:nvSpPr>
          <p:cNvPr id="484" name="Google Shape;484;p37"/>
          <p:cNvSpPr txBox="1"/>
          <p:nvPr>
            <p:ph idx="1" type="body"/>
          </p:nvPr>
        </p:nvSpPr>
        <p:spPr>
          <a:xfrm>
            <a:off x="929544" y="2133599"/>
            <a:ext cx="7909656" cy="4141093"/>
          </a:xfrm>
          <a:prstGeom prst="rect">
            <a:avLst/>
          </a:prstGeom>
          <a:noFill/>
          <a:ln>
            <a:noFill/>
          </a:ln>
        </p:spPr>
        <p:txBody>
          <a:bodyPr anchorCtr="0" anchor="t" bIns="45700" lIns="91425" spcFirstLastPara="1" rIns="91425" wrap="square" tIns="45700">
            <a:normAutofit/>
          </a:bodyPr>
          <a:lstStyle/>
          <a:p>
            <a:pPr indent="-384048" lvl="0" marL="384048" rtl="0" algn="just">
              <a:lnSpc>
                <a:spcPct val="94000"/>
              </a:lnSpc>
              <a:spcBef>
                <a:spcPts val="0"/>
              </a:spcBef>
              <a:spcAft>
                <a:spcPts val="0"/>
              </a:spcAft>
              <a:buClr>
                <a:schemeClr val="dk2"/>
              </a:buClr>
              <a:buSzPts val="2200"/>
              <a:buChar char="■"/>
            </a:pPr>
            <a:r>
              <a:rPr lang="en-US" sz="2200"/>
              <a:t>Apache Zookeeper coordinates with various services in a distributed environment.</a:t>
            </a:r>
            <a:endParaRPr/>
          </a:p>
          <a:p>
            <a:pPr indent="-384048" lvl="0" marL="384048" rtl="0" algn="just">
              <a:lnSpc>
                <a:spcPct val="94000"/>
              </a:lnSpc>
              <a:spcBef>
                <a:spcPts val="1200"/>
              </a:spcBef>
              <a:spcAft>
                <a:spcPts val="0"/>
              </a:spcAft>
              <a:buClr>
                <a:schemeClr val="dk2"/>
              </a:buClr>
              <a:buSzPts val="2200"/>
              <a:buChar char="■"/>
            </a:pPr>
            <a:r>
              <a:rPr lang="en-US" sz="2200"/>
              <a:t>The services earlier had many problems with interactions like common configuration while synchronizing data. Even if the services are configured, changes in the configurations of the services </a:t>
            </a:r>
            <a:endParaRPr sz="2200"/>
          </a:p>
          <a:p>
            <a:pPr indent="-384048" lvl="0" marL="384048" rtl="0" algn="just">
              <a:lnSpc>
                <a:spcPct val="94000"/>
              </a:lnSpc>
              <a:spcBef>
                <a:spcPts val="1200"/>
              </a:spcBef>
              <a:spcAft>
                <a:spcPts val="0"/>
              </a:spcAft>
              <a:buClr>
                <a:schemeClr val="dk2"/>
              </a:buClr>
              <a:buSzPts val="2200"/>
              <a:buChar char="■"/>
            </a:pPr>
            <a:r>
              <a:rPr lang="en-US" sz="2200"/>
              <a:t>Zookeeper performs </a:t>
            </a:r>
            <a:r>
              <a:rPr b="1" lang="en-US" sz="2200"/>
              <a:t>synchronization, configuration maintenance, grouping and naming.</a:t>
            </a:r>
            <a:endParaRPr sz="2200"/>
          </a:p>
          <a:p>
            <a:pPr indent="-244348" lvl="0" marL="384048" rtl="0" algn="just">
              <a:lnSpc>
                <a:spcPct val="94000"/>
              </a:lnSpc>
              <a:spcBef>
                <a:spcPts val="1200"/>
              </a:spcBef>
              <a:spcAft>
                <a:spcPts val="0"/>
              </a:spcAft>
              <a:buClr>
                <a:schemeClr val="dk2"/>
              </a:buClr>
              <a:buSzPts val="2200"/>
              <a:buNone/>
            </a:pPr>
            <a:r>
              <a:t/>
            </a:r>
            <a:endParaRPr sz="2200"/>
          </a:p>
        </p:txBody>
      </p:sp>
      <p:sp>
        <p:nvSpPr>
          <p:cNvPr id="485" name="Google Shape;485;p3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487" name="Google Shape;487;p37"/>
          <p:cNvPicPr preferRelativeResize="0"/>
          <p:nvPr/>
        </p:nvPicPr>
        <p:blipFill rotWithShape="1">
          <a:blip r:embed="rId3">
            <a:alphaModFix/>
          </a:blip>
          <a:srcRect b="0" l="0" r="0" t="0"/>
          <a:stretch/>
        </p:blipFill>
        <p:spPr>
          <a:xfrm>
            <a:off x="7467600" y="176807"/>
            <a:ext cx="1276920" cy="1816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Big Data Processing Stages </a:t>
            </a:r>
            <a:endParaRPr/>
          </a:p>
        </p:txBody>
      </p:sp>
      <p:sp>
        <p:nvSpPr>
          <p:cNvPr id="493" name="Google Shape;493;p3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494" name="Google Shape;494;p3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big data processing stages" id="495" name="Google Shape;495;p39"/>
          <p:cNvPicPr preferRelativeResize="0"/>
          <p:nvPr/>
        </p:nvPicPr>
        <p:blipFill rotWithShape="1">
          <a:blip r:embed="rId3">
            <a:alphaModFix/>
          </a:blip>
          <a:srcRect b="0" l="0" r="0" t="0"/>
          <a:stretch/>
        </p:blipFill>
        <p:spPr>
          <a:xfrm>
            <a:off x="1028700" y="2202180"/>
            <a:ext cx="7488382" cy="35814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0"/>
          <p:cNvSpPr txBox="1"/>
          <p:nvPr>
            <p:ph type="title"/>
          </p:nvPr>
        </p:nvSpPr>
        <p:spPr>
          <a:xfrm>
            <a:off x="685800" y="1656"/>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Architecture 1.X</a:t>
            </a:r>
            <a:endParaRPr/>
          </a:p>
        </p:txBody>
      </p:sp>
      <p:sp>
        <p:nvSpPr>
          <p:cNvPr id="501" name="Google Shape;501;p40"/>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502" name="Google Shape;502;p4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http://www.atlantbh.com/wp-content/uploads/2012/01/Hadoop-Cluster.png" id="504" name="Google Shape;504;p40"/>
          <p:cNvPicPr preferRelativeResize="0"/>
          <p:nvPr/>
        </p:nvPicPr>
        <p:blipFill rotWithShape="1">
          <a:blip r:embed="rId3">
            <a:alphaModFix/>
          </a:blip>
          <a:srcRect b="0" l="0" r="0" t="0"/>
          <a:stretch/>
        </p:blipFill>
        <p:spPr>
          <a:xfrm>
            <a:off x="838200" y="757858"/>
            <a:ext cx="7183705" cy="3793266"/>
          </a:xfrm>
          <a:prstGeom prst="rect">
            <a:avLst/>
          </a:prstGeom>
          <a:noFill/>
          <a:ln>
            <a:noFill/>
          </a:ln>
          <a:effectLst>
            <a:outerShdw blurRad="190500" rotWithShape="0" algn="tl">
              <a:srgbClr val="000000">
                <a:alpha val="69803"/>
              </a:srgbClr>
            </a:outerShdw>
          </a:effectLst>
        </p:spPr>
      </p:pic>
      <p:pic>
        <p:nvPicPr>
          <p:cNvPr id="505" name="Google Shape;505;p40"/>
          <p:cNvPicPr preferRelativeResize="0"/>
          <p:nvPr/>
        </p:nvPicPr>
        <p:blipFill rotWithShape="1">
          <a:blip r:embed="rId4">
            <a:alphaModFix/>
          </a:blip>
          <a:srcRect b="27685" l="0" r="0" t="0"/>
          <a:stretch/>
        </p:blipFill>
        <p:spPr>
          <a:xfrm>
            <a:off x="4360813" y="4800600"/>
            <a:ext cx="3342348" cy="1782586"/>
          </a:xfrm>
          <a:prstGeom prst="rect">
            <a:avLst/>
          </a:prstGeom>
          <a:noFill/>
          <a:ln>
            <a:noFill/>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1"/>
          <p:cNvSpPr txBox="1"/>
          <p:nvPr>
            <p:ph type="title"/>
          </p:nvPr>
        </p:nvSpPr>
        <p:spPr>
          <a:xfrm>
            <a:off x="762000" y="243931"/>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cluster terminology</a:t>
            </a:r>
            <a:endParaRPr/>
          </a:p>
        </p:txBody>
      </p:sp>
      <p:sp>
        <p:nvSpPr>
          <p:cNvPr id="511" name="Google Shape;511;p4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12" name="Google Shape;512;p4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14" name="Google Shape;514;p41"/>
          <p:cNvPicPr preferRelativeResize="0"/>
          <p:nvPr/>
        </p:nvPicPr>
        <p:blipFill rotWithShape="1">
          <a:blip r:embed="rId3">
            <a:alphaModFix/>
          </a:blip>
          <a:srcRect b="0" l="0" r="0" t="0"/>
          <a:stretch/>
        </p:blipFill>
        <p:spPr>
          <a:xfrm>
            <a:off x="626750" y="1600194"/>
            <a:ext cx="8004804" cy="52578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2"/>
          <p:cNvSpPr txBox="1"/>
          <p:nvPr>
            <p:ph type="title"/>
          </p:nvPr>
        </p:nvSpPr>
        <p:spPr>
          <a:xfrm>
            <a:off x="1018750"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cluster terminology</a:t>
            </a:r>
            <a:endParaRPr/>
          </a:p>
        </p:txBody>
      </p:sp>
      <p:sp>
        <p:nvSpPr>
          <p:cNvPr id="520" name="Google Shape;520;p4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21" name="Google Shape;521;p4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23" name="Google Shape;523;p42"/>
          <p:cNvPicPr preferRelativeResize="0"/>
          <p:nvPr/>
        </p:nvPicPr>
        <p:blipFill rotWithShape="1">
          <a:blip r:embed="rId3">
            <a:alphaModFix/>
          </a:blip>
          <a:srcRect b="0" l="0" r="0" t="0"/>
          <a:stretch/>
        </p:blipFill>
        <p:spPr>
          <a:xfrm>
            <a:off x="666513" y="1609675"/>
            <a:ext cx="7388333" cy="5057674"/>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Cluster components</a:t>
            </a:r>
            <a:endParaRPr/>
          </a:p>
        </p:txBody>
      </p:sp>
      <p:sp>
        <p:nvSpPr>
          <p:cNvPr id="529" name="Google Shape;529;p4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30" name="Google Shape;530;p4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4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32" name="Google Shape;532;p43"/>
          <p:cNvPicPr preferRelativeResize="0"/>
          <p:nvPr/>
        </p:nvPicPr>
        <p:blipFill rotWithShape="1">
          <a:blip r:embed="rId3">
            <a:alphaModFix/>
          </a:blip>
          <a:srcRect b="0" l="0" r="0" t="0"/>
          <a:stretch/>
        </p:blipFill>
        <p:spPr>
          <a:xfrm>
            <a:off x="914400" y="1600200"/>
            <a:ext cx="6781800" cy="472888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925034" y="269185"/>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How files are stored?</a:t>
            </a:r>
            <a:endParaRPr/>
          </a:p>
        </p:txBody>
      </p:sp>
      <p:sp>
        <p:nvSpPr>
          <p:cNvPr id="538" name="Google Shape;538;p4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39" name="Google Shape;539;p4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4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41" name="Google Shape;541;p45"/>
          <p:cNvPicPr preferRelativeResize="0"/>
          <p:nvPr/>
        </p:nvPicPr>
        <p:blipFill rotWithShape="1">
          <a:blip r:embed="rId3">
            <a:alphaModFix/>
          </a:blip>
          <a:srcRect b="0" l="0" r="0" t="0"/>
          <a:stretch/>
        </p:blipFill>
        <p:spPr>
          <a:xfrm>
            <a:off x="762000" y="1416943"/>
            <a:ext cx="8181437" cy="474345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6"/>
          <p:cNvSpPr txBox="1"/>
          <p:nvPr>
            <p:ph type="title"/>
          </p:nvPr>
        </p:nvSpPr>
        <p:spPr>
          <a:xfrm>
            <a:off x="735397"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Storing &amp; Retrieving files</a:t>
            </a:r>
            <a:endParaRPr/>
          </a:p>
        </p:txBody>
      </p:sp>
      <p:sp>
        <p:nvSpPr>
          <p:cNvPr id="547" name="Google Shape;547;p4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48" name="Google Shape;548;p4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50" name="Google Shape;550;p46"/>
          <p:cNvPicPr preferRelativeResize="0"/>
          <p:nvPr/>
        </p:nvPicPr>
        <p:blipFill rotWithShape="1">
          <a:blip r:embed="rId3">
            <a:alphaModFix/>
          </a:blip>
          <a:srcRect b="0" l="0" r="0" t="0"/>
          <a:stretch/>
        </p:blipFill>
        <p:spPr>
          <a:xfrm>
            <a:off x="1244814" y="991089"/>
            <a:ext cx="6222786" cy="5203354"/>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5ded8fb5ad_0_3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7" name="Google Shape;127;g25ded8fb5ad_0_35"/>
          <p:cNvPicPr preferRelativeResize="0"/>
          <p:nvPr/>
        </p:nvPicPr>
        <p:blipFill rotWithShape="1">
          <a:blip r:embed="rId3">
            <a:alphaModFix/>
          </a:blip>
          <a:srcRect b="3222" l="25398" r="3457" t="0"/>
          <a:stretch/>
        </p:blipFill>
        <p:spPr>
          <a:xfrm>
            <a:off x="1485900" y="376875"/>
            <a:ext cx="6928926" cy="54042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7"/>
          <p:cNvSpPr txBox="1"/>
          <p:nvPr>
            <p:ph type="title"/>
          </p:nvPr>
        </p:nvSpPr>
        <p:spPr>
          <a:xfrm>
            <a:off x="838200"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Storing &amp; Retrieving files</a:t>
            </a:r>
            <a:endParaRPr/>
          </a:p>
        </p:txBody>
      </p:sp>
      <p:sp>
        <p:nvSpPr>
          <p:cNvPr id="556" name="Google Shape;556;p4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57" name="Google Shape;557;p4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4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59" name="Google Shape;559;p47"/>
          <p:cNvPicPr preferRelativeResize="0"/>
          <p:nvPr/>
        </p:nvPicPr>
        <p:blipFill rotWithShape="1">
          <a:blip r:embed="rId3">
            <a:alphaModFix/>
          </a:blip>
          <a:srcRect b="0" l="0" r="0" t="0"/>
          <a:stretch/>
        </p:blipFill>
        <p:spPr>
          <a:xfrm>
            <a:off x="762000" y="1219200"/>
            <a:ext cx="7940155" cy="48006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8"/>
          <p:cNvSpPr txBox="1"/>
          <p:nvPr>
            <p:ph type="title"/>
          </p:nvPr>
        </p:nvSpPr>
        <p:spPr>
          <a:xfrm>
            <a:off x="877957" y="3810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Storing &amp; Retrieving files</a:t>
            </a:r>
            <a:endParaRPr/>
          </a:p>
        </p:txBody>
      </p:sp>
      <p:sp>
        <p:nvSpPr>
          <p:cNvPr id="565" name="Google Shape;565;p48"/>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66" name="Google Shape;566;p4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68" name="Google Shape;568;p48"/>
          <p:cNvPicPr preferRelativeResize="0"/>
          <p:nvPr/>
        </p:nvPicPr>
        <p:blipFill rotWithShape="1">
          <a:blip r:embed="rId3">
            <a:alphaModFix/>
          </a:blip>
          <a:srcRect b="0" l="0" r="0" t="0"/>
          <a:stretch/>
        </p:blipFill>
        <p:spPr>
          <a:xfrm>
            <a:off x="848140" y="1295400"/>
            <a:ext cx="8001000" cy="4733243"/>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9"/>
          <p:cNvSpPr txBox="1"/>
          <p:nvPr>
            <p:ph type="title"/>
          </p:nvPr>
        </p:nvSpPr>
        <p:spPr>
          <a:xfrm>
            <a:off x="762000" y="304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Storing &amp; Retrieving files</a:t>
            </a:r>
            <a:endParaRPr/>
          </a:p>
        </p:txBody>
      </p:sp>
      <p:sp>
        <p:nvSpPr>
          <p:cNvPr id="574" name="Google Shape;574;p4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575" name="Google Shape;575;p4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577" name="Google Shape;577;p49"/>
          <p:cNvPicPr preferRelativeResize="0"/>
          <p:nvPr/>
        </p:nvPicPr>
        <p:blipFill rotWithShape="1">
          <a:blip r:embed="rId3">
            <a:alphaModFix/>
          </a:blip>
          <a:srcRect b="0" l="0" r="0" t="0"/>
          <a:stretch/>
        </p:blipFill>
        <p:spPr>
          <a:xfrm>
            <a:off x="762000" y="1219200"/>
            <a:ext cx="7958711" cy="475337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0"/>
          <p:cNvSpPr txBox="1"/>
          <p:nvPr>
            <p:ph type="title"/>
          </p:nvPr>
        </p:nvSpPr>
        <p:spPr>
          <a:xfrm>
            <a:off x="914400" y="40005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Core components</a:t>
            </a:r>
            <a:endParaRPr/>
          </a:p>
        </p:txBody>
      </p:sp>
      <p:pic>
        <p:nvPicPr>
          <p:cNvPr descr="Image result for hadoop core components" id="583" name="Google Shape;583;p50"/>
          <p:cNvPicPr preferRelativeResize="0"/>
          <p:nvPr/>
        </p:nvPicPr>
        <p:blipFill rotWithShape="1">
          <a:blip r:embed="rId3">
            <a:alphaModFix/>
          </a:blip>
          <a:srcRect b="0" l="0" r="0" t="0"/>
          <a:stretch/>
        </p:blipFill>
        <p:spPr>
          <a:xfrm>
            <a:off x="1035162" y="1205948"/>
            <a:ext cx="7109955" cy="5247438"/>
          </a:xfrm>
          <a:prstGeom prst="rect">
            <a:avLst/>
          </a:prstGeom>
          <a:noFill/>
          <a:ln>
            <a:noFill/>
          </a:ln>
        </p:spPr>
      </p:pic>
      <p:sp>
        <p:nvSpPr>
          <p:cNvPr id="584" name="Google Shape;584;p5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1"/>
          <p:cNvSpPr txBox="1"/>
          <p:nvPr>
            <p:ph type="title"/>
          </p:nvPr>
        </p:nvSpPr>
        <p:spPr>
          <a:xfrm>
            <a:off x="1117436" y="377398"/>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000"/>
              <a:buFont typeface="Libre Franklin"/>
              <a:buNone/>
            </a:pPr>
            <a:r>
              <a:rPr lang="en-US" sz="4000"/>
              <a:t>Master </a:t>
            </a:r>
            <a:endParaRPr/>
          </a:p>
        </p:txBody>
      </p:sp>
      <p:pic>
        <p:nvPicPr>
          <p:cNvPr descr="Hadoop Cluster - Architecture and Components" id="590" name="Google Shape;590;p51"/>
          <p:cNvPicPr preferRelativeResize="0"/>
          <p:nvPr/>
        </p:nvPicPr>
        <p:blipFill rotWithShape="1">
          <a:blip r:embed="rId3">
            <a:alphaModFix/>
          </a:blip>
          <a:srcRect b="0" l="0" r="0" t="0"/>
          <a:stretch/>
        </p:blipFill>
        <p:spPr>
          <a:xfrm>
            <a:off x="856552" y="3756123"/>
            <a:ext cx="7593496" cy="2664691"/>
          </a:xfrm>
          <a:prstGeom prst="rect">
            <a:avLst/>
          </a:prstGeom>
          <a:noFill/>
          <a:ln>
            <a:noFill/>
          </a:ln>
          <a:effectLst>
            <a:outerShdw blurRad="190500" rotWithShape="0" algn="tl">
              <a:srgbClr val="000000">
                <a:alpha val="69803"/>
              </a:srgbClr>
            </a:outerShdw>
          </a:effectLst>
        </p:spPr>
      </p:pic>
      <p:sp>
        <p:nvSpPr>
          <p:cNvPr id="591" name="Google Shape;591;p51"/>
          <p:cNvSpPr/>
          <p:nvPr/>
        </p:nvSpPr>
        <p:spPr>
          <a:xfrm>
            <a:off x="838200" y="1110409"/>
            <a:ext cx="8305800" cy="23083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1" lang="en-US" sz="2400">
                <a:solidFill>
                  <a:schemeClr val="dk1"/>
                </a:solidFill>
                <a:latin typeface="Libre Franklin"/>
                <a:ea typeface="Libre Franklin"/>
                <a:cs typeface="Libre Franklin"/>
                <a:sym typeface="Libre Franklin"/>
              </a:rPr>
              <a:t>The Masters consists of 3 components:</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Libre Franklin"/>
                <a:ea typeface="Libre Franklin"/>
                <a:cs typeface="Libre Franklin"/>
                <a:sym typeface="Libre Franklin"/>
              </a:rPr>
              <a:t>Name Node</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Libre Franklin"/>
                <a:ea typeface="Libre Franklin"/>
                <a:cs typeface="Libre Franklin"/>
                <a:sym typeface="Libre Franklin"/>
              </a:rPr>
              <a:t>Secondary Node</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Libre Franklin"/>
                <a:ea typeface="Libre Franklin"/>
                <a:cs typeface="Libre Franklin"/>
                <a:sym typeface="Libre Franklin"/>
              </a:rPr>
              <a:t>JobTracker.</a:t>
            </a:r>
            <a:endParaRPr/>
          </a:p>
        </p:txBody>
      </p:sp>
      <p:sp>
        <p:nvSpPr>
          <p:cNvPr id="592" name="Google Shape;592;p5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txBox="1"/>
          <p:nvPr>
            <p:ph type="title"/>
          </p:nvPr>
        </p:nvSpPr>
        <p:spPr>
          <a:xfrm>
            <a:off x="914400" y="1524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Master Node: NameNode</a:t>
            </a:r>
            <a:endParaRPr/>
          </a:p>
        </p:txBody>
      </p:sp>
      <p:sp>
        <p:nvSpPr>
          <p:cNvPr id="598" name="Google Shape;598;p53"/>
          <p:cNvSpPr txBox="1"/>
          <p:nvPr>
            <p:ph idx="1" type="body"/>
          </p:nvPr>
        </p:nvSpPr>
        <p:spPr>
          <a:xfrm>
            <a:off x="838200" y="1143000"/>
            <a:ext cx="8001000" cy="497205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dk2"/>
              </a:buClr>
              <a:buSzPts val="2200"/>
              <a:buFont typeface="Noto Sans Symbols"/>
              <a:buChar char="▪"/>
            </a:pPr>
            <a:r>
              <a:rPr lang="en-US" sz="2200"/>
              <a:t>It is the </a:t>
            </a:r>
            <a:r>
              <a:rPr lang="en-US" sz="2200">
                <a:solidFill>
                  <a:srgbClr val="FF0000"/>
                </a:solidFill>
              </a:rPr>
              <a:t>master daemon </a:t>
            </a:r>
            <a:r>
              <a:rPr lang="en-US" sz="2200"/>
              <a:t>that </a:t>
            </a:r>
            <a:r>
              <a:rPr lang="en-US" sz="2200" u="sng"/>
              <a:t>maintains</a:t>
            </a:r>
            <a:r>
              <a:rPr lang="en-US" sz="2200"/>
              <a:t> and </a:t>
            </a:r>
            <a:r>
              <a:rPr lang="en-US" sz="2200" u="sng"/>
              <a:t>manages</a:t>
            </a:r>
            <a:r>
              <a:rPr lang="en-US" sz="2200"/>
              <a:t> the Data Nodes (slave nodes). </a:t>
            </a:r>
            <a:endParaRPr/>
          </a:p>
          <a:p>
            <a:pPr indent="-384048" lvl="0" marL="384048" rtl="0" algn="l">
              <a:lnSpc>
                <a:spcPct val="94000"/>
              </a:lnSpc>
              <a:spcBef>
                <a:spcPts val="1200"/>
              </a:spcBef>
              <a:spcAft>
                <a:spcPts val="0"/>
              </a:spcAft>
              <a:buClr>
                <a:schemeClr val="dk2"/>
              </a:buClr>
              <a:buSzPts val="2200"/>
              <a:buFont typeface="Noto Sans Symbols"/>
              <a:buChar char="▪"/>
            </a:pPr>
            <a:r>
              <a:rPr lang="en-US" sz="2200"/>
              <a:t>It records the </a:t>
            </a:r>
            <a:r>
              <a:rPr lang="en-US" sz="2200" u="sng">
                <a:solidFill>
                  <a:srgbClr val="FF0000"/>
                </a:solidFill>
              </a:rPr>
              <a:t>metadata</a:t>
            </a:r>
            <a:r>
              <a:rPr lang="en-US" sz="2200"/>
              <a:t> of all the files stored in the cluster, e.g.</a:t>
            </a:r>
            <a:endParaRPr/>
          </a:p>
          <a:p>
            <a:pPr indent="-384048" lvl="1" marL="914400" rtl="0" algn="l">
              <a:lnSpc>
                <a:spcPct val="94000"/>
              </a:lnSpc>
              <a:spcBef>
                <a:spcPts val="700"/>
              </a:spcBef>
              <a:spcAft>
                <a:spcPts val="0"/>
              </a:spcAft>
              <a:buClr>
                <a:schemeClr val="dk2"/>
              </a:buClr>
              <a:buSzPts val="2200"/>
              <a:buFont typeface="Noto Sans Symbols"/>
              <a:buChar char="⮚"/>
            </a:pPr>
            <a:r>
              <a:rPr lang="en-US" sz="2200"/>
              <a:t>The  size of the files</a:t>
            </a:r>
            <a:endParaRPr/>
          </a:p>
          <a:p>
            <a:pPr indent="-384048" lvl="1" marL="914400" rtl="0" algn="l">
              <a:lnSpc>
                <a:spcPct val="94000"/>
              </a:lnSpc>
              <a:spcBef>
                <a:spcPts val="700"/>
              </a:spcBef>
              <a:spcAft>
                <a:spcPts val="0"/>
              </a:spcAft>
              <a:buClr>
                <a:schemeClr val="dk2"/>
              </a:buClr>
              <a:buSzPts val="2200"/>
              <a:buFont typeface="Noto Sans Symbols"/>
              <a:buChar char="⮚"/>
            </a:pPr>
            <a:r>
              <a:rPr lang="en-US" sz="2200"/>
              <a:t>Number of blocks</a:t>
            </a:r>
            <a:endParaRPr/>
          </a:p>
          <a:p>
            <a:pPr indent="-384048" lvl="1" marL="914400" rtl="0" algn="l">
              <a:lnSpc>
                <a:spcPct val="94000"/>
              </a:lnSpc>
              <a:spcBef>
                <a:spcPts val="700"/>
              </a:spcBef>
              <a:spcAft>
                <a:spcPts val="0"/>
              </a:spcAft>
              <a:buClr>
                <a:schemeClr val="dk2"/>
              </a:buClr>
              <a:buSzPts val="2200"/>
              <a:buFont typeface="Noto Sans Symbols"/>
              <a:buChar char="⮚"/>
            </a:pPr>
            <a:r>
              <a:rPr lang="en-US" sz="2200"/>
              <a:t>Location of all blocks stored,  in which nodes they are stored</a:t>
            </a:r>
            <a:endParaRPr/>
          </a:p>
          <a:p>
            <a:pPr indent="-384048" lvl="1" marL="914400" rtl="0" algn="l">
              <a:lnSpc>
                <a:spcPct val="94000"/>
              </a:lnSpc>
              <a:spcBef>
                <a:spcPts val="700"/>
              </a:spcBef>
              <a:spcAft>
                <a:spcPts val="0"/>
              </a:spcAft>
              <a:buClr>
                <a:schemeClr val="dk2"/>
              </a:buClr>
              <a:buSzPts val="2200"/>
              <a:buFont typeface="Noto Sans Symbols"/>
              <a:buChar char="⮚"/>
            </a:pPr>
            <a:r>
              <a:rPr lang="en-US" sz="2200"/>
              <a:t>Permissions </a:t>
            </a:r>
            <a:endParaRPr/>
          </a:p>
          <a:p>
            <a:pPr indent="-384048" lvl="1" marL="914400" rtl="0" algn="l">
              <a:lnSpc>
                <a:spcPct val="94000"/>
              </a:lnSpc>
              <a:spcBef>
                <a:spcPts val="700"/>
              </a:spcBef>
              <a:spcAft>
                <a:spcPts val="0"/>
              </a:spcAft>
              <a:buClr>
                <a:schemeClr val="dk2"/>
              </a:buClr>
              <a:buSzPts val="2200"/>
              <a:buFont typeface="Noto Sans Symbols"/>
              <a:buChar char="⮚"/>
            </a:pPr>
            <a:r>
              <a:rPr lang="en-US" sz="2200"/>
              <a:t>Hierarchy etc.</a:t>
            </a:r>
            <a:endParaRPr/>
          </a:p>
          <a:p>
            <a:pPr indent="-384048" lvl="0" marL="384048" rtl="0" algn="l">
              <a:lnSpc>
                <a:spcPct val="94000"/>
              </a:lnSpc>
              <a:spcBef>
                <a:spcPts val="1200"/>
              </a:spcBef>
              <a:spcAft>
                <a:spcPts val="0"/>
              </a:spcAft>
              <a:buClr>
                <a:schemeClr val="dk2"/>
              </a:buClr>
              <a:buSzPts val="2200"/>
              <a:buFont typeface="Noto Sans Symbols"/>
              <a:buChar char="▪"/>
            </a:pPr>
            <a:r>
              <a:rPr lang="en-US" sz="2200"/>
              <a:t>It records </a:t>
            </a:r>
            <a:r>
              <a:rPr lang="en-US" sz="2200">
                <a:solidFill>
                  <a:srgbClr val="FF0000"/>
                </a:solidFill>
              </a:rPr>
              <a:t>each and every change </a:t>
            </a:r>
            <a:r>
              <a:rPr lang="en-US" sz="2200"/>
              <a:t>that takes place to the file system metadata.</a:t>
            </a:r>
            <a:endParaRPr/>
          </a:p>
          <a:p>
            <a:pPr indent="-384048" lvl="0" marL="384048" rtl="0" algn="l">
              <a:lnSpc>
                <a:spcPct val="94000"/>
              </a:lnSpc>
              <a:spcBef>
                <a:spcPts val="1200"/>
              </a:spcBef>
              <a:spcAft>
                <a:spcPts val="0"/>
              </a:spcAft>
              <a:buClr>
                <a:schemeClr val="dk2"/>
              </a:buClr>
              <a:buSzPts val="2200"/>
              <a:buFont typeface="Noto Sans Symbols"/>
              <a:buChar char="▪"/>
            </a:pPr>
            <a:r>
              <a:rPr lang="en-US" sz="2200"/>
              <a:t>This Information is stored in main memory as well as disk for persistence storage.</a:t>
            </a:r>
            <a:endParaRPr/>
          </a:p>
          <a:p>
            <a:pPr indent="-244348" lvl="0" marL="384048" rtl="0" algn="l">
              <a:lnSpc>
                <a:spcPct val="94000"/>
              </a:lnSpc>
              <a:spcBef>
                <a:spcPts val="1200"/>
              </a:spcBef>
              <a:spcAft>
                <a:spcPts val="0"/>
              </a:spcAft>
              <a:buClr>
                <a:schemeClr val="dk2"/>
              </a:buClr>
              <a:buSzPts val="2200"/>
              <a:buFont typeface="Noto Sans Symbols"/>
              <a:buNone/>
            </a:pPr>
            <a:r>
              <a:t/>
            </a:r>
            <a:endParaRPr sz="2200"/>
          </a:p>
          <a:p>
            <a:pPr indent="-244348" lvl="0" marL="384048" rtl="0" algn="l">
              <a:lnSpc>
                <a:spcPct val="170000"/>
              </a:lnSpc>
              <a:spcBef>
                <a:spcPts val="1200"/>
              </a:spcBef>
              <a:spcAft>
                <a:spcPts val="0"/>
              </a:spcAft>
              <a:buClr>
                <a:schemeClr val="dk2"/>
              </a:buClr>
              <a:buSzPts val="2200"/>
              <a:buNone/>
            </a:pPr>
            <a:r>
              <a:t/>
            </a:r>
            <a:endParaRPr sz="2200"/>
          </a:p>
        </p:txBody>
      </p:sp>
      <p:sp>
        <p:nvSpPr>
          <p:cNvPr id="599" name="Google Shape;599;p5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54"/>
          <p:cNvSpPr txBox="1"/>
          <p:nvPr>
            <p:ph type="title"/>
          </p:nvPr>
        </p:nvSpPr>
        <p:spPr>
          <a:xfrm>
            <a:off x="925034" y="226146"/>
            <a:ext cx="867616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000"/>
              <a:buFont typeface="Libre Franklin"/>
              <a:buNone/>
            </a:pPr>
            <a:r>
              <a:rPr b="1" lang="en-US" sz="4000"/>
              <a:t>NameMaster Node: NameNode</a:t>
            </a:r>
            <a:endParaRPr sz="4000"/>
          </a:p>
        </p:txBody>
      </p:sp>
      <p:sp>
        <p:nvSpPr>
          <p:cNvPr id="605" name="Google Shape;605;p54"/>
          <p:cNvSpPr txBox="1"/>
          <p:nvPr>
            <p:ph idx="1" type="body"/>
          </p:nvPr>
        </p:nvSpPr>
        <p:spPr>
          <a:xfrm>
            <a:off x="908992" y="1143000"/>
            <a:ext cx="7932614" cy="51816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rgbClr val="FF0000"/>
              </a:buClr>
              <a:buSzPts val="2200"/>
              <a:buChar char="■"/>
            </a:pPr>
            <a:r>
              <a:rPr b="1" lang="en-US" sz="2200">
                <a:solidFill>
                  <a:srgbClr val="FF0000"/>
                </a:solidFill>
              </a:rPr>
              <a:t>Fs image</a:t>
            </a:r>
            <a:r>
              <a:rPr b="1" lang="en-US" sz="2200"/>
              <a:t>:</a:t>
            </a:r>
            <a:r>
              <a:rPr lang="en-US" sz="2200"/>
              <a:t> Fs image stands for File System image. It contains the complete namespace of the Hadoop file system since the NameNode creation.</a:t>
            </a:r>
            <a:endParaRPr/>
          </a:p>
          <a:p>
            <a:pPr indent="-384048" lvl="0" marL="384048" rtl="0" algn="l">
              <a:lnSpc>
                <a:spcPct val="94000"/>
              </a:lnSpc>
              <a:spcBef>
                <a:spcPts val="1200"/>
              </a:spcBef>
              <a:spcAft>
                <a:spcPts val="0"/>
              </a:spcAft>
              <a:buClr>
                <a:srgbClr val="FF0000"/>
              </a:buClr>
              <a:buSzPts val="2200"/>
              <a:buChar char="■"/>
            </a:pPr>
            <a:r>
              <a:rPr b="1" lang="en-US" sz="2200">
                <a:solidFill>
                  <a:srgbClr val="FF0000"/>
                </a:solidFill>
              </a:rPr>
              <a:t>Edit log:</a:t>
            </a:r>
            <a:r>
              <a:rPr lang="en-US" sz="2200"/>
              <a:t> It contains all the recent changes performed to the file system namespace to the most recent Fs image.</a:t>
            </a:r>
            <a:endParaRPr/>
          </a:p>
          <a:p>
            <a:pPr indent="-384048" lvl="0" marL="384048" rtl="0" algn="l">
              <a:lnSpc>
                <a:spcPct val="94000"/>
              </a:lnSpc>
              <a:spcBef>
                <a:spcPts val="1200"/>
              </a:spcBef>
              <a:spcAft>
                <a:spcPts val="0"/>
              </a:spcAft>
              <a:buClr>
                <a:schemeClr val="dk2"/>
              </a:buClr>
              <a:buSzPts val="2200"/>
              <a:buFont typeface="Noto Sans Symbols"/>
              <a:buChar char="▪"/>
            </a:pPr>
            <a:r>
              <a:rPr lang="en-US" sz="2200"/>
              <a:t>For example, if a file is deleted in HDFS, the Name Node will immediately record this in the </a:t>
            </a:r>
            <a:r>
              <a:rPr lang="en-US" sz="2200">
                <a:solidFill>
                  <a:srgbClr val="FF0000"/>
                </a:solidFill>
              </a:rPr>
              <a:t>EditLog.</a:t>
            </a:r>
            <a:r>
              <a:rPr lang="en-US" sz="2200"/>
              <a:t> </a:t>
            </a:r>
            <a:endParaRPr/>
          </a:p>
          <a:p>
            <a:pPr indent="-384048" lvl="0" marL="384048" rtl="0" algn="l">
              <a:lnSpc>
                <a:spcPct val="94000"/>
              </a:lnSpc>
              <a:spcBef>
                <a:spcPts val="1200"/>
              </a:spcBef>
              <a:spcAft>
                <a:spcPts val="0"/>
              </a:spcAft>
              <a:buClr>
                <a:schemeClr val="dk2"/>
              </a:buClr>
              <a:buSzPts val="2200"/>
              <a:buChar char="■"/>
            </a:pPr>
            <a:r>
              <a:rPr lang="en-US" sz="2200"/>
              <a:t>If the Data Node fails, the Name Node chooses new Data Nodes for </a:t>
            </a:r>
            <a:r>
              <a:rPr lang="en-US" sz="2200">
                <a:solidFill>
                  <a:srgbClr val="FF0000"/>
                </a:solidFill>
              </a:rPr>
              <a:t>new replicas</a:t>
            </a:r>
            <a:r>
              <a:rPr lang="en-US" sz="2200"/>
              <a:t>.</a:t>
            </a:r>
            <a:endParaRPr/>
          </a:p>
          <a:p>
            <a:pPr indent="-244348" lvl="0" marL="384048" rtl="0" algn="l">
              <a:lnSpc>
                <a:spcPct val="94000"/>
              </a:lnSpc>
              <a:spcBef>
                <a:spcPts val="1200"/>
              </a:spcBef>
              <a:spcAft>
                <a:spcPts val="0"/>
              </a:spcAft>
              <a:buClr>
                <a:schemeClr val="dk2"/>
              </a:buClr>
              <a:buSzPts val="2200"/>
              <a:buNone/>
            </a:pPr>
            <a:r>
              <a:t/>
            </a:r>
            <a:endParaRPr sz="2200"/>
          </a:p>
        </p:txBody>
      </p:sp>
      <p:sp>
        <p:nvSpPr>
          <p:cNvPr id="606" name="Google Shape;606;p5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5"/>
          <p:cNvSpPr txBox="1"/>
          <p:nvPr>
            <p:ph type="title"/>
          </p:nvPr>
        </p:nvSpPr>
        <p:spPr>
          <a:xfrm>
            <a:off x="533400" y="304800"/>
            <a:ext cx="8991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000"/>
              <a:buFont typeface="Libre Franklin"/>
              <a:buNone/>
            </a:pPr>
            <a:r>
              <a:rPr lang="en-US" sz="3800">
                <a:solidFill>
                  <a:schemeClr val="dk1"/>
                </a:solidFill>
              </a:rPr>
              <a:t>Master Node: Secondary Name Node</a:t>
            </a:r>
            <a:endParaRPr sz="3800">
              <a:solidFill>
                <a:schemeClr val="dk1"/>
              </a:solidFill>
            </a:endParaRPr>
          </a:p>
        </p:txBody>
      </p:sp>
      <p:sp>
        <p:nvSpPr>
          <p:cNvPr id="612" name="Google Shape;612;p55"/>
          <p:cNvSpPr txBox="1"/>
          <p:nvPr>
            <p:ph idx="1" type="body"/>
          </p:nvPr>
        </p:nvSpPr>
        <p:spPr>
          <a:xfrm>
            <a:off x="685800" y="1024489"/>
            <a:ext cx="8153400" cy="5157986"/>
          </a:xfrm>
          <a:prstGeom prst="rect">
            <a:avLst/>
          </a:prstGeom>
          <a:noFill/>
          <a:ln>
            <a:noFill/>
          </a:ln>
        </p:spPr>
        <p:txBody>
          <a:bodyPr anchorCtr="0" anchor="t" bIns="45700" lIns="91425" spcFirstLastPara="1" rIns="91425" wrap="square" tIns="45700">
            <a:noAutofit/>
          </a:bodyPr>
          <a:lstStyle/>
          <a:p>
            <a:pPr indent="-384048" lvl="0" marL="384048" rtl="0" algn="just">
              <a:lnSpc>
                <a:spcPct val="94000"/>
              </a:lnSpc>
              <a:spcBef>
                <a:spcPts val="0"/>
              </a:spcBef>
              <a:spcAft>
                <a:spcPts val="0"/>
              </a:spcAft>
              <a:buClr>
                <a:schemeClr val="dk2"/>
              </a:buClr>
              <a:buSzPts val="2200"/>
              <a:buFont typeface="Arial"/>
              <a:buChar char="•"/>
            </a:pPr>
            <a:r>
              <a:rPr lang="en-US" sz="2200"/>
              <a:t>It is not a backup Name node. </a:t>
            </a:r>
            <a:endParaRPr/>
          </a:p>
          <a:p>
            <a:pPr indent="-384048" lvl="0" marL="384048" rtl="0" algn="just">
              <a:lnSpc>
                <a:spcPct val="94000"/>
              </a:lnSpc>
              <a:spcBef>
                <a:spcPts val="1200"/>
              </a:spcBef>
              <a:spcAft>
                <a:spcPts val="0"/>
              </a:spcAft>
              <a:buClr>
                <a:schemeClr val="dk2"/>
              </a:buClr>
              <a:buSzPts val="2200"/>
              <a:buFont typeface="Arial"/>
              <a:buChar char="•"/>
            </a:pPr>
            <a:r>
              <a:rPr lang="en-US" sz="2200"/>
              <a:t>Name node stores metadata in main memory as well as in disks for persistent storage.</a:t>
            </a:r>
            <a:endParaRPr/>
          </a:p>
          <a:p>
            <a:pPr indent="-384048" lvl="0" marL="384048" rtl="0" algn="just">
              <a:lnSpc>
                <a:spcPct val="94000"/>
              </a:lnSpc>
              <a:spcBef>
                <a:spcPts val="1200"/>
              </a:spcBef>
              <a:spcAft>
                <a:spcPts val="0"/>
              </a:spcAft>
              <a:buClr>
                <a:schemeClr val="dk2"/>
              </a:buClr>
              <a:buSzPts val="2200"/>
              <a:buFont typeface="Arial"/>
              <a:buChar char="•"/>
            </a:pPr>
            <a:r>
              <a:rPr lang="en-US" sz="2200"/>
              <a:t>The job of Secondary Node is to contact NameNode in a periodic manner after certain time interval(by default 1 hour). </a:t>
            </a:r>
            <a:endParaRPr/>
          </a:p>
          <a:p>
            <a:pPr indent="0" lvl="0" marL="384048" rtl="0" algn="just">
              <a:lnSpc>
                <a:spcPct val="94000"/>
              </a:lnSpc>
              <a:spcBef>
                <a:spcPts val="1200"/>
              </a:spcBef>
              <a:spcAft>
                <a:spcPts val="0"/>
              </a:spcAft>
              <a:buNone/>
            </a:pPr>
            <a:r>
              <a:t/>
            </a:r>
            <a:endParaRPr/>
          </a:p>
        </p:txBody>
      </p:sp>
      <p:sp>
        <p:nvSpPr>
          <p:cNvPr id="613" name="Google Shape;613;p5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5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6"/>
          <p:cNvSpPr txBox="1"/>
          <p:nvPr>
            <p:ph type="title"/>
          </p:nvPr>
        </p:nvSpPr>
        <p:spPr>
          <a:xfrm>
            <a:off x="533400" y="304800"/>
            <a:ext cx="8991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000"/>
              <a:buFont typeface="Libre Franklin"/>
              <a:buNone/>
            </a:pPr>
            <a:r>
              <a:rPr lang="en-US" sz="3800">
                <a:solidFill>
                  <a:schemeClr val="dk1"/>
                </a:solidFill>
              </a:rPr>
              <a:t>Master Node: Secondary Name Node</a:t>
            </a:r>
            <a:endParaRPr sz="3800">
              <a:solidFill>
                <a:schemeClr val="dk1"/>
              </a:solidFill>
            </a:endParaRPr>
          </a:p>
        </p:txBody>
      </p:sp>
      <p:sp>
        <p:nvSpPr>
          <p:cNvPr id="620" name="Google Shape;620;p56"/>
          <p:cNvSpPr txBox="1"/>
          <p:nvPr>
            <p:ph idx="1" type="body"/>
          </p:nvPr>
        </p:nvSpPr>
        <p:spPr>
          <a:xfrm>
            <a:off x="685800" y="1295400"/>
            <a:ext cx="8153400" cy="5157986"/>
          </a:xfrm>
          <a:prstGeom prst="rect">
            <a:avLst/>
          </a:prstGeom>
          <a:noFill/>
          <a:ln>
            <a:noFill/>
          </a:ln>
        </p:spPr>
        <p:txBody>
          <a:bodyPr anchorCtr="0" anchor="t" bIns="45700" lIns="91425" spcFirstLastPara="1" rIns="91425" wrap="square" tIns="45700">
            <a:noAutofit/>
          </a:bodyPr>
          <a:lstStyle/>
          <a:p>
            <a:pPr indent="0" lvl="0" marL="0" rtl="0" algn="just">
              <a:lnSpc>
                <a:spcPct val="94000"/>
              </a:lnSpc>
              <a:spcBef>
                <a:spcPts val="1200"/>
              </a:spcBef>
              <a:spcAft>
                <a:spcPts val="0"/>
              </a:spcAft>
              <a:buNone/>
            </a:pPr>
            <a:r>
              <a:t/>
            </a:r>
            <a:endParaRPr sz="1900"/>
          </a:p>
          <a:p>
            <a:pPr indent="-377698" lvl="0" marL="384048" rtl="0" algn="just">
              <a:lnSpc>
                <a:spcPct val="94000"/>
              </a:lnSpc>
              <a:spcBef>
                <a:spcPts val="1200"/>
              </a:spcBef>
              <a:spcAft>
                <a:spcPts val="0"/>
              </a:spcAft>
              <a:buClr>
                <a:schemeClr val="dk2"/>
              </a:buClr>
              <a:buSzPts val="2100"/>
              <a:buFont typeface="Arial"/>
              <a:buChar char="•"/>
            </a:pPr>
            <a:r>
              <a:rPr lang="en-US" sz="2100"/>
              <a:t>What secondary node does is it contacts NameNode in an hour and pulls copy of metadata information out of NameNode. It shuffle and merge this information into clean file folder and sent to back again to NameNode, while keeping a copy for itself. </a:t>
            </a:r>
            <a:endParaRPr sz="2100"/>
          </a:p>
          <a:p>
            <a:pPr indent="-377698" lvl="0" marL="384048" rtl="0" algn="just">
              <a:lnSpc>
                <a:spcPct val="94000"/>
              </a:lnSpc>
              <a:spcBef>
                <a:spcPts val="1200"/>
              </a:spcBef>
              <a:spcAft>
                <a:spcPts val="0"/>
              </a:spcAft>
              <a:buClr>
                <a:schemeClr val="dk2"/>
              </a:buClr>
              <a:buSzPts val="2100"/>
              <a:buFont typeface="Arial"/>
              <a:buChar char="•"/>
            </a:pPr>
            <a:r>
              <a:rPr lang="en-US" sz="2100"/>
              <a:t>As the Name Node is the single point of failure in HDFS, if Name Node fails entire HDFS file system is lost. </a:t>
            </a:r>
            <a:endParaRPr sz="1900"/>
          </a:p>
          <a:p>
            <a:pPr indent="-364998" lvl="0" marL="384048" rtl="0" algn="just">
              <a:lnSpc>
                <a:spcPct val="94000"/>
              </a:lnSpc>
              <a:spcBef>
                <a:spcPts val="1200"/>
              </a:spcBef>
              <a:spcAft>
                <a:spcPts val="0"/>
              </a:spcAft>
              <a:buClr>
                <a:srgbClr val="0000FF"/>
              </a:buClr>
              <a:buSzPts val="1900"/>
              <a:buFont typeface="Arial"/>
              <a:buChar char="•"/>
            </a:pPr>
            <a:r>
              <a:rPr lang="en-US" sz="1900">
                <a:solidFill>
                  <a:srgbClr val="0000FF"/>
                </a:solidFill>
              </a:rPr>
              <a:t>So in order to overcome this, Hadoop implemented Secondary NameNode whose main function is to store a copy of </a:t>
            </a:r>
            <a:r>
              <a:rPr b="1" lang="en-US" sz="1900">
                <a:solidFill>
                  <a:srgbClr val="0000FF"/>
                </a:solidFill>
              </a:rPr>
              <a:t>Fs Image</a:t>
            </a:r>
            <a:r>
              <a:rPr lang="en-US" sz="1900">
                <a:solidFill>
                  <a:srgbClr val="0000FF"/>
                </a:solidFill>
              </a:rPr>
              <a:t> file and </a:t>
            </a:r>
            <a:r>
              <a:rPr b="1" lang="en-US" sz="1900">
                <a:solidFill>
                  <a:srgbClr val="0000FF"/>
                </a:solidFill>
              </a:rPr>
              <a:t>edits</a:t>
            </a:r>
            <a:r>
              <a:rPr lang="en-US" sz="1900">
                <a:solidFill>
                  <a:srgbClr val="0000FF"/>
                </a:solidFill>
              </a:rPr>
              <a:t> log file.</a:t>
            </a:r>
            <a:endParaRPr sz="1700"/>
          </a:p>
          <a:p>
            <a:pPr indent="0" lvl="0" marL="384048" rtl="0" algn="l">
              <a:lnSpc>
                <a:spcPct val="94000"/>
              </a:lnSpc>
              <a:spcBef>
                <a:spcPts val="1200"/>
              </a:spcBef>
              <a:spcAft>
                <a:spcPts val="0"/>
              </a:spcAft>
              <a:buNone/>
            </a:pPr>
            <a:br>
              <a:rPr lang="en-US" sz="2100"/>
            </a:br>
            <a:endParaRPr sz="2100"/>
          </a:p>
          <a:p>
            <a:pPr indent="-244348" lvl="0" marL="384048" rtl="0" algn="l">
              <a:lnSpc>
                <a:spcPct val="94000"/>
              </a:lnSpc>
              <a:spcBef>
                <a:spcPts val="1200"/>
              </a:spcBef>
              <a:spcAft>
                <a:spcPts val="0"/>
              </a:spcAft>
              <a:buClr>
                <a:schemeClr val="dk2"/>
              </a:buClr>
              <a:buSzPts val="2200"/>
              <a:buFont typeface="Arial"/>
              <a:buNone/>
            </a:pPr>
            <a:r>
              <a:t/>
            </a:r>
            <a:endParaRPr sz="2200"/>
          </a:p>
          <a:p>
            <a:pPr indent="-244348" lvl="0" marL="384048" rtl="0" algn="l">
              <a:lnSpc>
                <a:spcPct val="94000"/>
              </a:lnSpc>
              <a:spcBef>
                <a:spcPts val="1200"/>
              </a:spcBef>
              <a:spcAft>
                <a:spcPts val="0"/>
              </a:spcAft>
              <a:buClr>
                <a:schemeClr val="dk2"/>
              </a:buClr>
              <a:buSzPts val="2200"/>
              <a:buFont typeface="Arial"/>
              <a:buNone/>
            </a:pPr>
            <a:r>
              <a:t/>
            </a:r>
            <a:endParaRPr sz="2200"/>
          </a:p>
        </p:txBody>
      </p:sp>
      <p:sp>
        <p:nvSpPr>
          <p:cNvPr id="621" name="Google Shape;621;p5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7"/>
          <p:cNvSpPr txBox="1"/>
          <p:nvPr>
            <p:ph type="title"/>
          </p:nvPr>
        </p:nvSpPr>
        <p:spPr>
          <a:xfrm>
            <a:off x="609600" y="533400"/>
            <a:ext cx="102870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000"/>
              <a:buFont typeface="Libre Franklin"/>
              <a:buNone/>
            </a:pPr>
            <a:r>
              <a:rPr lang="en-US" sz="3700">
                <a:solidFill>
                  <a:schemeClr val="dk1"/>
                </a:solidFill>
              </a:rPr>
              <a:t>Master Node: Secondary Name Node</a:t>
            </a:r>
            <a:endParaRPr sz="3700"/>
          </a:p>
        </p:txBody>
      </p:sp>
      <p:pic>
        <p:nvPicPr>
          <p:cNvPr descr="Hadoop Cluster - Architecture and Components" id="628" name="Google Shape;628;p57"/>
          <p:cNvPicPr preferRelativeResize="0"/>
          <p:nvPr/>
        </p:nvPicPr>
        <p:blipFill rotWithShape="1">
          <a:blip r:embed="rId3">
            <a:alphaModFix/>
          </a:blip>
          <a:srcRect b="0" l="0" r="0" t="0"/>
          <a:stretch/>
        </p:blipFill>
        <p:spPr>
          <a:xfrm>
            <a:off x="1219200" y="1767439"/>
            <a:ext cx="7003238" cy="3618898"/>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edc5fe5890_0_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3" name="Google Shape;133;g2edc5fe5890_0_0"/>
          <p:cNvPicPr preferRelativeResize="0"/>
          <p:nvPr/>
        </p:nvPicPr>
        <p:blipFill rotWithShape="1">
          <a:blip r:embed="rId3">
            <a:alphaModFix/>
          </a:blip>
          <a:srcRect b="0" l="23081" r="4653" t="16991"/>
          <a:stretch/>
        </p:blipFill>
        <p:spPr>
          <a:xfrm>
            <a:off x="1209825" y="1301875"/>
            <a:ext cx="7446998" cy="4823850"/>
          </a:xfrm>
          <a:prstGeom prst="rect">
            <a:avLst/>
          </a:prstGeom>
          <a:noFill/>
          <a:ln>
            <a:noFill/>
          </a:ln>
        </p:spPr>
      </p:pic>
      <p:sp>
        <p:nvSpPr>
          <p:cNvPr id="134" name="Google Shape;134;g2edc5fe5890_0_0"/>
          <p:cNvSpPr txBox="1"/>
          <p:nvPr/>
        </p:nvSpPr>
        <p:spPr>
          <a:xfrm>
            <a:off x="1485900" y="6125725"/>
            <a:ext cx="69453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2"/>
                </a:solidFill>
                <a:latin typeface="Libre Franklin"/>
                <a:ea typeface="Libre Franklin"/>
                <a:cs typeface="Libre Franklin"/>
                <a:sym typeface="Libre Franklin"/>
              </a:rPr>
              <a:t>https://www.onlinelearningcenter.in/course-details/hadoop-fundamentals-i</a:t>
            </a:r>
            <a:endParaRPr sz="2000">
              <a:solidFill>
                <a:schemeClr val="dk2"/>
              </a:solidFill>
              <a:latin typeface="Libre Franklin"/>
              <a:ea typeface="Libre Franklin"/>
              <a:cs typeface="Libre Franklin"/>
              <a:sym typeface="Libre Frankl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8"/>
          <p:cNvSpPr txBox="1"/>
          <p:nvPr>
            <p:ph type="title"/>
          </p:nvPr>
        </p:nvSpPr>
        <p:spPr>
          <a:xfrm>
            <a:off x="925034" y="3810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US" sz="5400"/>
              <a:t>Slave Node </a:t>
            </a:r>
            <a:endParaRPr sz="5400"/>
          </a:p>
        </p:txBody>
      </p:sp>
      <p:sp>
        <p:nvSpPr>
          <p:cNvPr id="634" name="Google Shape;634;p58"/>
          <p:cNvSpPr/>
          <p:nvPr/>
        </p:nvSpPr>
        <p:spPr>
          <a:xfrm>
            <a:off x="914400" y="1561483"/>
            <a:ext cx="8229600" cy="259866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Libre Franklin"/>
                <a:ea typeface="Libre Franklin"/>
                <a:cs typeface="Libre Franklin"/>
                <a:sym typeface="Libre Franklin"/>
              </a:rPr>
              <a:t>Slave nodes are the majority of machines in Hadoop Cluster and are responsible to:</a:t>
            </a:r>
            <a:endParaRPr sz="2800">
              <a:solidFill>
                <a:schemeClr val="dk1"/>
              </a:solidFill>
              <a:latin typeface="Libre Franklin"/>
              <a:ea typeface="Libre Franklin"/>
              <a:cs typeface="Libre Franklin"/>
              <a:sym typeface="Libre Franklin"/>
            </a:endParaRPr>
          </a:p>
          <a:p>
            <a:pPr indent="-457200" lvl="1" marL="9144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Libre Franklin"/>
                <a:ea typeface="Libre Franklin"/>
                <a:cs typeface="Libre Franklin"/>
                <a:sym typeface="Libre Franklin"/>
              </a:rPr>
              <a:t>Store the data</a:t>
            </a:r>
            <a:endParaRPr/>
          </a:p>
          <a:p>
            <a:pPr indent="-457200" lvl="1" marL="9144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Libre Franklin"/>
                <a:ea typeface="Libre Franklin"/>
                <a:cs typeface="Libre Franklin"/>
                <a:sym typeface="Libre Franklin"/>
              </a:rPr>
              <a:t>Process the computation</a:t>
            </a:r>
            <a:endParaRPr/>
          </a:p>
        </p:txBody>
      </p:sp>
      <p:sp>
        <p:nvSpPr>
          <p:cNvPr id="635" name="Google Shape;635;p5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5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pic>
        <p:nvPicPr>
          <p:cNvPr descr="Hadoop Cluster - Architecture and Components" id="642" name="Google Shape;642;p59"/>
          <p:cNvPicPr preferRelativeResize="0"/>
          <p:nvPr/>
        </p:nvPicPr>
        <p:blipFill rotWithShape="1">
          <a:blip r:embed="rId3">
            <a:alphaModFix/>
          </a:blip>
          <a:srcRect b="0" l="0" r="0" t="0"/>
          <a:stretch/>
        </p:blipFill>
        <p:spPr>
          <a:xfrm>
            <a:off x="457200" y="228600"/>
            <a:ext cx="8458200" cy="6477000"/>
          </a:xfrm>
          <a:prstGeom prst="rect">
            <a:avLst/>
          </a:prstGeom>
          <a:noFill/>
          <a:ln>
            <a:noFill/>
          </a:ln>
        </p:spPr>
      </p:pic>
      <p:sp>
        <p:nvSpPr>
          <p:cNvPr id="643" name="Google Shape;643;p5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0"/>
          <p:cNvSpPr txBox="1"/>
          <p:nvPr>
            <p:ph type="title"/>
          </p:nvPr>
        </p:nvSpPr>
        <p:spPr>
          <a:xfrm>
            <a:off x="762000" y="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Slave Nodes: Data Nodes</a:t>
            </a:r>
            <a:endParaRPr>
              <a:solidFill>
                <a:schemeClr val="dk1"/>
              </a:solidFill>
            </a:endParaRPr>
          </a:p>
        </p:txBody>
      </p:sp>
      <p:sp>
        <p:nvSpPr>
          <p:cNvPr id="650" name="Google Shape;650;p60"/>
          <p:cNvSpPr txBox="1"/>
          <p:nvPr>
            <p:ph idx="1" type="body"/>
          </p:nvPr>
        </p:nvSpPr>
        <p:spPr>
          <a:xfrm>
            <a:off x="762000" y="838200"/>
            <a:ext cx="8153400" cy="5615186"/>
          </a:xfrm>
          <a:prstGeom prst="rect">
            <a:avLst/>
          </a:prstGeom>
          <a:noFill/>
          <a:ln>
            <a:noFill/>
          </a:ln>
        </p:spPr>
        <p:txBody>
          <a:bodyPr anchorCtr="0" anchor="t" bIns="45700" lIns="91425" spcFirstLastPara="1" rIns="91425" wrap="square" tIns="45700">
            <a:noAutofit/>
          </a:bodyPr>
          <a:lstStyle/>
          <a:p>
            <a:pPr indent="-384048" lvl="0" marL="384048" rtl="0" algn="just">
              <a:lnSpc>
                <a:spcPct val="120000"/>
              </a:lnSpc>
              <a:spcBef>
                <a:spcPts val="0"/>
              </a:spcBef>
              <a:spcAft>
                <a:spcPts val="0"/>
              </a:spcAft>
              <a:buClr>
                <a:schemeClr val="dk2"/>
              </a:buClr>
              <a:buSzPts val="2200"/>
              <a:buFont typeface="Arial"/>
              <a:buChar char="•"/>
            </a:pPr>
            <a:r>
              <a:rPr lang="en-US" sz="2200"/>
              <a:t>These are </a:t>
            </a:r>
            <a:r>
              <a:rPr lang="en-US" sz="2200">
                <a:solidFill>
                  <a:srgbClr val="FF0000"/>
                </a:solidFill>
              </a:rPr>
              <a:t>slave daemons </a:t>
            </a:r>
            <a:r>
              <a:rPr lang="en-US" sz="2200"/>
              <a:t>which runs on each slave machine. </a:t>
            </a:r>
            <a:endParaRPr/>
          </a:p>
          <a:p>
            <a:pPr indent="-384048" lvl="0" marL="384048" rtl="0" algn="just">
              <a:lnSpc>
                <a:spcPct val="120000"/>
              </a:lnSpc>
              <a:spcBef>
                <a:spcPts val="1200"/>
              </a:spcBef>
              <a:spcAft>
                <a:spcPts val="0"/>
              </a:spcAft>
              <a:buClr>
                <a:schemeClr val="dk2"/>
              </a:buClr>
              <a:buSzPts val="2200"/>
              <a:buFont typeface="Arial"/>
              <a:buChar char="•"/>
            </a:pPr>
            <a:r>
              <a:rPr b="1" lang="en-US" sz="2200"/>
              <a:t>Each slave machine is Commodity hardware. </a:t>
            </a:r>
            <a:endParaRPr b="1" sz="2200"/>
          </a:p>
          <a:p>
            <a:pPr indent="-384048" lvl="1" marL="914400" rtl="0" algn="just">
              <a:lnSpc>
                <a:spcPct val="120000"/>
              </a:lnSpc>
              <a:spcBef>
                <a:spcPts val="700"/>
              </a:spcBef>
              <a:spcAft>
                <a:spcPts val="0"/>
              </a:spcAft>
              <a:buClr>
                <a:schemeClr val="dk2"/>
              </a:buClr>
              <a:buSzPts val="2200"/>
              <a:buFont typeface="Arial"/>
              <a:buChar char="•"/>
            </a:pPr>
            <a:r>
              <a:rPr b="1" lang="en-US" sz="2200"/>
              <a:t>It </a:t>
            </a:r>
            <a:r>
              <a:rPr lang="en-US" sz="2200"/>
              <a:t> is a non expensive system </a:t>
            </a:r>
            <a:endParaRPr/>
          </a:p>
          <a:p>
            <a:pPr indent="-384048" lvl="1" marL="914400" rtl="0" algn="just">
              <a:lnSpc>
                <a:spcPct val="120000"/>
              </a:lnSpc>
              <a:spcBef>
                <a:spcPts val="700"/>
              </a:spcBef>
              <a:spcAft>
                <a:spcPts val="0"/>
              </a:spcAft>
              <a:buClr>
                <a:schemeClr val="dk2"/>
              </a:buClr>
              <a:buSzPts val="2200"/>
              <a:buFont typeface="Arial"/>
              <a:buChar char="•"/>
            </a:pPr>
            <a:r>
              <a:rPr b="1" lang="en-US" sz="2200"/>
              <a:t>Hadoop can</a:t>
            </a:r>
            <a:r>
              <a:rPr lang="en-US" sz="2200"/>
              <a:t> be installed on any </a:t>
            </a:r>
            <a:r>
              <a:rPr b="1" lang="en-US" sz="2200"/>
              <a:t>commodity hardware</a:t>
            </a:r>
            <a:r>
              <a:rPr lang="en-US" sz="2200"/>
              <a:t>.</a:t>
            </a:r>
            <a:endParaRPr/>
          </a:p>
          <a:p>
            <a:pPr indent="-384048" lvl="1" marL="914400" rtl="0" algn="just">
              <a:lnSpc>
                <a:spcPct val="120000"/>
              </a:lnSpc>
              <a:spcBef>
                <a:spcPts val="700"/>
              </a:spcBef>
              <a:spcAft>
                <a:spcPts val="0"/>
              </a:spcAft>
              <a:buClr>
                <a:schemeClr val="dk2"/>
              </a:buClr>
              <a:buSzPts val="2200"/>
              <a:buFont typeface="Arial"/>
              <a:buChar char="•"/>
            </a:pPr>
            <a:r>
              <a:rPr lang="en-US" sz="2200"/>
              <a:t>We don't need super computers or high-end </a:t>
            </a:r>
            <a:r>
              <a:rPr b="1" lang="en-US" sz="2200"/>
              <a:t>hardware</a:t>
            </a:r>
            <a:r>
              <a:rPr lang="en-US" sz="2200"/>
              <a:t> to work on </a:t>
            </a:r>
            <a:r>
              <a:rPr b="1" lang="en-US" sz="2200"/>
              <a:t>Hadoop</a:t>
            </a:r>
            <a:r>
              <a:rPr lang="en-US" sz="2200"/>
              <a:t>. </a:t>
            </a:r>
            <a:endParaRPr sz="2200"/>
          </a:p>
          <a:p>
            <a:pPr indent="-384048" lvl="1" marL="914400" rtl="0" algn="just">
              <a:lnSpc>
                <a:spcPct val="120000"/>
              </a:lnSpc>
              <a:spcBef>
                <a:spcPts val="700"/>
              </a:spcBef>
              <a:spcAft>
                <a:spcPts val="0"/>
              </a:spcAft>
              <a:buClr>
                <a:schemeClr val="dk2"/>
              </a:buClr>
              <a:buSzPts val="2200"/>
              <a:buFont typeface="Arial"/>
              <a:buChar char="•"/>
            </a:pPr>
            <a:r>
              <a:rPr b="1" lang="en-US" sz="2200"/>
              <a:t>Commodity hardware</a:t>
            </a:r>
            <a:r>
              <a:rPr lang="en-US" sz="2200"/>
              <a:t> includes RAM because there </a:t>
            </a:r>
            <a:r>
              <a:rPr b="1" lang="en-US" sz="2200"/>
              <a:t>will</a:t>
            </a:r>
            <a:r>
              <a:rPr lang="en-US" sz="2200"/>
              <a:t> be some services which </a:t>
            </a:r>
            <a:r>
              <a:rPr b="1" lang="en-US" sz="2200"/>
              <a:t>will</a:t>
            </a:r>
            <a:r>
              <a:rPr lang="en-US" sz="2200"/>
              <a:t> be running on RAM. </a:t>
            </a:r>
            <a:r>
              <a:rPr lang="en-US" sz="2200">
                <a:solidFill>
                  <a:srgbClr val="FF0000"/>
                </a:solidFill>
              </a:rPr>
              <a:t>Hadoop is Economical </a:t>
            </a:r>
            <a:endParaRPr/>
          </a:p>
          <a:p>
            <a:pPr indent="-384048" lvl="0" marL="384048" rtl="0" algn="just">
              <a:lnSpc>
                <a:spcPct val="120000"/>
              </a:lnSpc>
              <a:spcBef>
                <a:spcPts val="1200"/>
              </a:spcBef>
              <a:spcAft>
                <a:spcPts val="0"/>
              </a:spcAft>
              <a:buClr>
                <a:schemeClr val="dk2"/>
              </a:buClr>
              <a:buSzPts val="2200"/>
              <a:buFont typeface="Arial"/>
              <a:buChar char="•"/>
            </a:pPr>
            <a:r>
              <a:rPr lang="en-US" sz="2200"/>
              <a:t>The actual data is </a:t>
            </a:r>
            <a:r>
              <a:rPr lang="en-US" sz="2200">
                <a:solidFill>
                  <a:srgbClr val="FF0000"/>
                </a:solidFill>
              </a:rPr>
              <a:t>stored </a:t>
            </a:r>
            <a:r>
              <a:rPr lang="en-US" sz="2200"/>
              <a:t>on Data Nodes. </a:t>
            </a:r>
            <a:endParaRPr sz="2200"/>
          </a:p>
        </p:txBody>
      </p:sp>
      <p:sp>
        <p:nvSpPr>
          <p:cNvPr id="651" name="Google Shape;651;p6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1"/>
          <p:cNvSpPr txBox="1"/>
          <p:nvPr>
            <p:ph type="title"/>
          </p:nvPr>
        </p:nvSpPr>
        <p:spPr>
          <a:xfrm>
            <a:off x="762000" y="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Slave Nodes: Data Nodes</a:t>
            </a:r>
            <a:endParaRPr>
              <a:solidFill>
                <a:schemeClr val="dk1"/>
              </a:solidFill>
            </a:endParaRPr>
          </a:p>
        </p:txBody>
      </p:sp>
      <p:sp>
        <p:nvSpPr>
          <p:cNvPr id="657" name="Google Shape;657;p61"/>
          <p:cNvSpPr txBox="1"/>
          <p:nvPr>
            <p:ph idx="1" type="body"/>
          </p:nvPr>
        </p:nvSpPr>
        <p:spPr>
          <a:xfrm>
            <a:off x="762000" y="838200"/>
            <a:ext cx="8153400" cy="5615186"/>
          </a:xfrm>
          <a:prstGeom prst="rect">
            <a:avLst/>
          </a:prstGeom>
          <a:noFill/>
          <a:ln>
            <a:noFill/>
          </a:ln>
        </p:spPr>
        <p:txBody>
          <a:bodyPr anchorCtr="0" anchor="t" bIns="45700" lIns="91425" spcFirstLastPara="1" rIns="91425" wrap="square" tIns="45700">
            <a:noAutofit/>
          </a:bodyPr>
          <a:lstStyle/>
          <a:p>
            <a:pPr indent="-384048" lvl="0" marL="384048" rtl="0" algn="just">
              <a:lnSpc>
                <a:spcPct val="120000"/>
              </a:lnSpc>
              <a:spcBef>
                <a:spcPts val="0"/>
              </a:spcBef>
              <a:spcAft>
                <a:spcPts val="0"/>
              </a:spcAft>
              <a:buClr>
                <a:schemeClr val="dk2"/>
              </a:buClr>
              <a:buSzPts val="2200"/>
              <a:buFont typeface="Arial"/>
              <a:buChar char="•"/>
            </a:pPr>
            <a:r>
              <a:rPr lang="en-US" sz="2200"/>
              <a:t>They are responsible for serving </a:t>
            </a:r>
            <a:r>
              <a:rPr lang="en-US" sz="2200">
                <a:solidFill>
                  <a:srgbClr val="FF0000"/>
                </a:solidFill>
              </a:rPr>
              <a:t>read and write </a:t>
            </a:r>
            <a:r>
              <a:rPr lang="en-US" sz="2200"/>
              <a:t>requests from the clients. </a:t>
            </a:r>
            <a:endParaRPr/>
          </a:p>
          <a:p>
            <a:pPr indent="-384048" lvl="0" marL="384048" rtl="0" algn="just">
              <a:lnSpc>
                <a:spcPct val="120000"/>
              </a:lnSpc>
              <a:spcBef>
                <a:spcPts val="1200"/>
              </a:spcBef>
              <a:spcAft>
                <a:spcPts val="0"/>
              </a:spcAft>
              <a:buClr>
                <a:schemeClr val="dk2"/>
              </a:buClr>
              <a:buSzPts val="2200"/>
              <a:buFont typeface="Arial"/>
              <a:buChar char="•"/>
            </a:pPr>
            <a:r>
              <a:rPr lang="en-US" sz="2200"/>
              <a:t>They are also responsible for </a:t>
            </a:r>
            <a:r>
              <a:rPr lang="en-US" sz="2200">
                <a:solidFill>
                  <a:srgbClr val="FF0000"/>
                </a:solidFill>
              </a:rPr>
              <a:t>creating blocks, deleting blocks and replicating </a:t>
            </a:r>
            <a:r>
              <a:rPr lang="en-US" sz="2200"/>
              <a:t>the same based on the decisions taken by the Name Node.</a:t>
            </a:r>
            <a:endParaRPr/>
          </a:p>
          <a:p>
            <a:pPr indent="-384048" lvl="0" marL="384048" rtl="0" algn="just">
              <a:lnSpc>
                <a:spcPct val="94000"/>
              </a:lnSpc>
              <a:spcBef>
                <a:spcPts val="1200"/>
              </a:spcBef>
              <a:spcAft>
                <a:spcPts val="0"/>
              </a:spcAft>
              <a:buClr>
                <a:schemeClr val="dk2"/>
              </a:buClr>
              <a:buSzPts val="2200"/>
              <a:buFont typeface="Arial"/>
              <a:buChar char="•"/>
            </a:pPr>
            <a:r>
              <a:rPr lang="en-US" sz="2200"/>
              <a:t>Name node and data node do communicate </a:t>
            </a:r>
            <a:r>
              <a:rPr lang="en-US" sz="2200"/>
              <a:t>using Heartbeat. </a:t>
            </a:r>
            <a:endParaRPr/>
          </a:p>
          <a:p>
            <a:pPr indent="-384048" lvl="0" marL="384048" rtl="0" algn="just">
              <a:lnSpc>
                <a:spcPct val="94000"/>
              </a:lnSpc>
              <a:spcBef>
                <a:spcPts val="1200"/>
              </a:spcBef>
              <a:spcAft>
                <a:spcPts val="0"/>
              </a:spcAft>
              <a:buClr>
                <a:schemeClr val="dk2"/>
              </a:buClr>
              <a:buSzPts val="2200"/>
              <a:buFont typeface="Arial"/>
              <a:buChar char="•"/>
            </a:pPr>
            <a:r>
              <a:rPr lang="en-US" sz="2200"/>
              <a:t>Therefore Heartbeat is the signal that is sent by the datanode to the namenode after the regular interval to time to indicate its presence, i.e. to indicate that it is alive.</a:t>
            </a:r>
            <a:endParaRPr/>
          </a:p>
          <a:p>
            <a:pPr indent="-384048" lvl="0" marL="384048" rtl="0" algn="just">
              <a:lnSpc>
                <a:spcPct val="94000"/>
              </a:lnSpc>
              <a:spcBef>
                <a:spcPts val="1200"/>
              </a:spcBef>
              <a:spcAft>
                <a:spcPts val="0"/>
              </a:spcAft>
              <a:buClr>
                <a:schemeClr val="dk2"/>
              </a:buClr>
              <a:buSzPts val="2200"/>
              <a:buFont typeface="Arial"/>
              <a:buChar char="•"/>
            </a:pPr>
            <a:r>
              <a:rPr lang="en-US" sz="2200"/>
              <a:t>This  frequency is set to be 3 sec.</a:t>
            </a:r>
            <a:endParaRPr/>
          </a:p>
          <a:p>
            <a:pPr indent="-384048" lvl="0" marL="384048" rtl="0" algn="just">
              <a:lnSpc>
                <a:spcPct val="94000"/>
              </a:lnSpc>
              <a:spcBef>
                <a:spcPts val="1200"/>
              </a:spcBef>
              <a:spcAft>
                <a:spcPts val="0"/>
              </a:spcAft>
              <a:buClr>
                <a:schemeClr val="dk2"/>
              </a:buClr>
              <a:buSzPts val="2200"/>
              <a:buFont typeface="Arial"/>
              <a:buChar char="•"/>
            </a:pPr>
            <a:r>
              <a:rPr lang="en-US" sz="2200"/>
              <a:t>If after a certain time of heartbeat Name Node does not receive any response from Data Node, then that particular Data Node used to be declared as dead.</a:t>
            </a:r>
            <a:endParaRPr/>
          </a:p>
          <a:p>
            <a:pPr indent="-244348" lvl="0" marL="384048" rtl="0" algn="just">
              <a:lnSpc>
                <a:spcPct val="120000"/>
              </a:lnSpc>
              <a:spcBef>
                <a:spcPts val="1200"/>
              </a:spcBef>
              <a:spcAft>
                <a:spcPts val="0"/>
              </a:spcAft>
              <a:buClr>
                <a:schemeClr val="dk2"/>
              </a:buClr>
              <a:buSzPts val="2200"/>
              <a:buFont typeface="Arial"/>
              <a:buNone/>
            </a:pPr>
            <a:r>
              <a:t/>
            </a:r>
            <a:endParaRPr sz="2200"/>
          </a:p>
          <a:p>
            <a:pPr indent="-244348" lvl="0" marL="384048" rtl="0" algn="l">
              <a:lnSpc>
                <a:spcPct val="120000"/>
              </a:lnSpc>
              <a:spcBef>
                <a:spcPts val="1200"/>
              </a:spcBef>
              <a:spcAft>
                <a:spcPts val="0"/>
              </a:spcAft>
              <a:buClr>
                <a:schemeClr val="dk2"/>
              </a:buClr>
              <a:buSzPts val="2200"/>
              <a:buFont typeface="Arial"/>
              <a:buNone/>
            </a:pPr>
            <a:r>
              <a:t/>
            </a:r>
            <a:endParaRPr b="1" sz="2200"/>
          </a:p>
        </p:txBody>
      </p:sp>
      <p:sp>
        <p:nvSpPr>
          <p:cNvPr id="658" name="Google Shape;658;p6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6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2"/>
          <p:cNvSpPr txBox="1"/>
          <p:nvPr>
            <p:ph type="title"/>
          </p:nvPr>
        </p:nvSpPr>
        <p:spPr>
          <a:xfrm>
            <a:off x="838200" y="55088"/>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Master Node: Job Tracker</a:t>
            </a:r>
            <a:endParaRPr/>
          </a:p>
        </p:txBody>
      </p:sp>
      <p:sp>
        <p:nvSpPr>
          <p:cNvPr id="665" name="Google Shape;665;p62"/>
          <p:cNvSpPr txBox="1"/>
          <p:nvPr>
            <p:ph idx="1" type="body"/>
          </p:nvPr>
        </p:nvSpPr>
        <p:spPr>
          <a:xfrm>
            <a:off x="925034" y="838200"/>
            <a:ext cx="7914166" cy="5562600"/>
          </a:xfrm>
          <a:prstGeom prst="rect">
            <a:avLst/>
          </a:prstGeom>
          <a:noFill/>
          <a:ln>
            <a:noFill/>
          </a:ln>
        </p:spPr>
        <p:txBody>
          <a:bodyPr anchorCtr="0" anchor="t" bIns="45700" lIns="91425" spcFirstLastPara="1" rIns="91425" wrap="square" tIns="45700">
            <a:noAutofit/>
          </a:bodyPr>
          <a:lstStyle/>
          <a:p>
            <a:pPr indent="-384048" lvl="0" marL="384048" rtl="0" algn="l">
              <a:lnSpc>
                <a:spcPct val="100000"/>
              </a:lnSpc>
              <a:spcBef>
                <a:spcPts val="0"/>
              </a:spcBef>
              <a:spcAft>
                <a:spcPts val="0"/>
              </a:spcAft>
              <a:buClr>
                <a:schemeClr val="dk2"/>
              </a:buClr>
              <a:buSzPts val="2200"/>
              <a:buChar char="■"/>
            </a:pPr>
            <a:r>
              <a:rPr lang="en-US" sz="2200"/>
              <a:t>JobTracker coordinates the parallel processing of data using MapReduce. </a:t>
            </a:r>
            <a:endParaRPr sz="2200"/>
          </a:p>
          <a:p>
            <a:pPr indent="-244348" lvl="0" marL="384048" rtl="0" algn="l">
              <a:lnSpc>
                <a:spcPct val="100000"/>
              </a:lnSpc>
              <a:spcBef>
                <a:spcPts val="1200"/>
              </a:spcBef>
              <a:spcAft>
                <a:spcPts val="0"/>
              </a:spcAft>
              <a:buClr>
                <a:schemeClr val="dk2"/>
              </a:buClr>
              <a:buSzPts val="2200"/>
              <a:buNone/>
            </a:pPr>
            <a:r>
              <a:t/>
            </a:r>
            <a:endParaRPr sz="2200"/>
          </a:p>
          <a:p>
            <a:pPr indent="-384048" lvl="0" marL="384048" rtl="0" algn="l">
              <a:lnSpc>
                <a:spcPct val="94000"/>
              </a:lnSpc>
              <a:spcBef>
                <a:spcPts val="1200"/>
              </a:spcBef>
              <a:spcAft>
                <a:spcPts val="0"/>
              </a:spcAft>
              <a:buClr>
                <a:schemeClr val="dk2"/>
              </a:buClr>
              <a:buSzPts val="2200"/>
              <a:buChar char="■"/>
            </a:pPr>
            <a:r>
              <a:rPr b="1" lang="en-US" sz="2200" u="sng"/>
              <a:t>MapReduce Engine:     </a:t>
            </a:r>
            <a:r>
              <a:rPr lang="en-US" sz="2200"/>
              <a:t>JobTracker &amp; TaskTracker</a:t>
            </a:r>
            <a:endParaRPr sz="2200"/>
          </a:p>
          <a:p>
            <a:pPr indent="-146050" lvl="0" marL="285750" rtl="0" algn="l">
              <a:lnSpc>
                <a:spcPct val="94000"/>
              </a:lnSpc>
              <a:spcBef>
                <a:spcPts val="1200"/>
              </a:spcBef>
              <a:spcAft>
                <a:spcPts val="0"/>
              </a:spcAft>
              <a:buClr>
                <a:schemeClr val="dk2"/>
              </a:buClr>
              <a:buSzPts val="2200"/>
              <a:buFont typeface="Arial"/>
              <a:buNone/>
            </a:pPr>
            <a:r>
              <a:t/>
            </a:r>
            <a:endParaRPr sz="2200"/>
          </a:p>
          <a:p>
            <a:pPr indent="-285750" lvl="0" marL="285750" rtl="0" algn="l">
              <a:lnSpc>
                <a:spcPct val="94000"/>
              </a:lnSpc>
              <a:spcBef>
                <a:spcPts val="1200"/>
              </a:spcBef>
              <a:spcAft>
                <a:spcPts val="0"/>
              </a:spcAft>
              <a:buClr>
                <a:schemeClr val="dk2"/>
              </a:buClr>
              <a:buSzPts val="2200"/>
              <a:buFont typeface="Arial"/>
              <a:buChar char="•"/>
            </a:pPr>
            <a:r>
              <a:rPr lang="en-US" sz="2200"/>
              <a:t>JobTracker splits up data into smaller tasks(“Map”) and sends it to the TaskTracker process in each node</a:t>
            </a:r>
            <a:endParaRPr/>
          </a:p>
          <a:p>
            <a:pPr indent="-146050" lvl="0" marL="285750" rtl="0" algn="l">
              <a:lnSpc>
                <a:spcPct val="94000"/>
              </a:lnSpc>
              <a:spcBef>
                <a:spcPts val="1200"/>
              </a:spcBef>
              <a:spcAft>
                <a:spcPts val="0"/>
              </a:spcAft>
              <a:buClr>
                <a:schemeClr val="dk2"/>
              </a:buClr>
              <a:buSzPts val="2200"/>
              <a:buFont typeface="Arial"/>
              <a:buNone/>
            </a:pPr>
            <a:r>
              <a:t/>
            </a:r>
            <a:endParaRPr sz="2200"/>
          </a:p>
          <a:p>
            <a:pPr indent="-285750" lvl="0" marL="285750" rtl="0" algn="l">
              <a:lnSpc>
                <a:spcPct val="94000"/>
              </a:lnSpc>
              <a:spcBef>
                <a:spcPts val="1200"/>
              </a:spcBef>
              <a:spcAft>
                <a:spcPts val="0"/>
              </a:spcAft>
              <a:buClr>
                <a:schemeClr val="dk2"/>
              </a:buClr>
              <a:buSzPts val="2200"/>
              <a:buFont typeface="Arial"/>
              <a:buChar char="•"/>
            </a:pPr>
            <a:r>
              <a:rPr lang="en-US" sz="2200"/>
              <a:t>TaskTracker reports back to the JobTracker node and reports on job progress, sends data (“Reduce”) or requests new jobs</a:t>
            </a:r>
            <a:endParaRPr/>
          </a:p>
          <a:p>
            <a:pPr indent="-244348" lvl="0" marL="384048" rtl="0" algn="l">
              <a:lnSpc>
                <a:spcPct val="100000"/>
              </a:lnSpc>
              <a:spcBef>
                <a:spcPts val="1200"/>
              </a:spcBef>
              <a:spcAft>
                <a:spcPts val="0"/>
              </a:spcAft>
              <a:buClr>
                <a:schemeClr val="dk2"/>
              </a:buClr>
              <a:buSzPts val="2200"/>
              <a:buNone/>
            </a:pPr>
            <a:r>
              <a:t/>
            </a:r>
            <a:endParaRPr sz="2200"/>
          </a:p>
        </p:txBody>
      </p:sp>
      <p:sp>
        <p:nvSpPr>
          <p:cNvPr id="666" name="Google Shape;666;p6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3"/>
          <p:cNvSpPr txBox="1"/>
          <p:nvPr>
            <p:ph type="title"/>
          </p:nvPr>
        </p:nvSpPr>
        <p:spPr>
          <a:xfrm>
            <a:off x="609600" y="214114"/>
            <a:ext cx="89916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4100"/>
              <a:t>Data Processing using Mapreduce  </a:t>
            </a:r>
            <a:endParaRPr sz="4100"/>
          </a:p>
        </p:txBody>
      </p:sp>
      <p:sp>
        <p:nvSpPr>
          <p:cNvPr id="673" name="Google Shape;673;p63"/>
          <p:cNvSpPr txBox="1"/>
          <p:nvPr>
            <p:ph idx="1" type="body"/>
          </p:nvPr>
        </p:nvSpPr>
        <p:spPr>
          <a:xfrm>
            <a:off x="762000" y="1066800"/>
            <a:ext cx="8153400" cy="5562600"/>
          </a:xfrm>
          <a:prstGeom prst="rect">
            <a:avLst/>
          </a:prstGeom>
          <a:noFill/>
          <a:ln>
            <a:noFill/>
          </a:ln>
        </p:spPr>
        <p:txBody>
          <a:bodyPr anchorCtr="0" anchor="t" bIns="45700" lIns="91425" spcFirstLastPara="1" rIns="91425" wrap="square" tIns="45700">
            <a:normAutofit/>
          </a:bodyPr>
          <a:lstStyle/>
          <a:p>
            <a:pPr indent="-371348" lvl="0" marL="384048" rtl="0" algn="just">
              <a:lnSpc>
                <a:spcPct val="84000"/>
              </a:lnSpc>
              <a:spcBef>
                <a:spcPts val="0"/>
              </a:spcBef>
              <a:spcAft>
                <a:spcPts val="0"/>
              </a:spcAft>
              <a:buClr>
                <a:schemeClr val="dk2"/>
              </a:buClr>
              <a:buSzPts val="2200"/>
              <a:buChar char="■"/>
            </a:pPr>
            <a:r>
              <a:rPr b="1" lang="en-US" sz="2200"/>
              <a:t>MAPREDUCE</a:t>
            </a:r>
            <a:r>
              <a:rPr lang="en-US" sz="2200"/>
              <a:t> is a </a:t>
            </a:r>
            <a:r>
              <a:rPr lang="en-US" sz="2200">
                <a:solidFill>
                  <a:srgbClr val="FF0000"/>
                </a:solidFill>
              </a:rPr>
              <a:t>software framework and programming model</a:t>
            </a:r>
            <a:r>
              <a:rPr lang="en-US" sz="2200"/>
              <a:t> used for processing huge amounts of data. </a:t>
            </a:r>
            <a:endParaRPr sz="1800"/>
          </a:p>
          <a:p>
            <a:pPr indent="-371348" lvl="0" marL="384048" rtl="0" algn="just">
              <a:lnSpc>
                <a:spcPct val="84000"/>
              </a:lnSpc>
              <a:spcBef>
                <a:spcPts val="1200"/>
              </a:spcBef>
              <a:spcAft>
                <a:spcPts val="0"/>
              </a:spcAft>
              <a:buClr>
                <a:schemeClr val="dk2"/>
              </a:buClr>
              <a:buSzPts val="2200"/>
              <a:buChar char="■"/>
            </a:pPr>
            <a:r>
              <a:rPr b="1" lang="en-US" sz="2200"/>
              <a:t>MapReduce</a:t>
            </a:r>
            <a:r>
              <a:rPr lang="en-US" sz="2200"/>
              <a:t> program work in two phases.</a:t>
            </a:r>
            <a:endParaRPr sz="1800"/>
          </a:p>
          <a:p>
            <a:pPr indent="-371348" lvl="1" marL="914400" rtl="0" algn="just">
              <a:lnSpc>
                <a:spcPct val="84000"/>
              </a:lnSpc>
              <a:spcBef>
                <a:spcPts val="700"/>
              </a:spcBef>
              <a:spcAft>
                <a:spcPts val="0"/>
              </a:spcAft>
              <a:buClr>
                <a:schemeClr val="dk2"/>
              </a:buClr>
              <a:buSzPts val="2200"/>
              <a:buChar char="–"/>
            </a:pPr>
            <a:r>
              <a:rPr lang="en-US" sz="2200"/>
              <a:t>Map and Reduce. </a:t>
            </a:r>
            <a:endParaRPr sz="1800"/>
          </a:p>
          <a:p>
            <a:pPr indent="-371348" lvl="0" marL="384048" rtl="0" algn="just">
              <a:lnSpc>
                <a:spcPct val="84000"/>
              </a:lnSpc>
              <a:spcBef>
                <a:spcPts val="1200"/>
              </a:spcBef>
              <a:spcAft>
                <a:spcPts val="0"/>
              </a:spcAft>
              <a:buClr>
                <a:schemeClr val="dk2"/>
              </a:buClr>
              <a:buSzPts val="2200"/>
              <a:buChar char="■"/>
            </a:pPr>
            <a:r>
              <a:rPr lang="en-US" sz="2200"/>
              <a:t>Map tasks deal with splitting and mapping of data.</a:t>
            </a:r>
            <a:endParaRPr sz="1800"/>
          </a:p>
          <a:p>
            <a:pPr indent="-371348" lvl="0" marL="384048" rtl="0" algn="just">
              <a:lnSpc>
                <a:spcPct val="84000"/>
              </a:lnSpc>
              <a:spcBef>
                <a:spcPts val="1200"/>
              </a:spcBef>
              <a:spcAft>
                <a:spcPts val="0"/>
              </a:spcAft>
              <a:buClr>
                <a:schemeClr val="dk2"/>
              </a:buClr>
              <a:buSzPts val="2200"/>
              <a:buChar char="■"/>
            </a:pPr>
            <a:r>
              <a:rPr lang="en-US" sz="2200"/>
              <a:t>Reduce tasks shuffle and reduce the data.</a:t>
            </a:r>
            <a:endParaRPr sz="1800"/>
          </a:p>
          <a:p>
            <a:pPr indent="-371348" lvl="0" marL="384048" rtl="0" algn="just">
              <a:lnSpc>
                <a:spcPct val="84000"/>
              </a:lnSpc>
              <a:spcBef>
                <a:spcPts val="1200"/>
              </a:spcBef>
              <a:spcAft>
                <a:spcPts val="0"/>
              </a:spcAft>
              <a:buClr>
                <a:schemeClr val="dk2"/>
              </a:buClr>
              <a:buSzPts val="2200"/>
              <a:buChar char="■"/>
            </a:pPr>
            <a:r>
              <a:rPr lang="en-US" sz="2200"/>
              <a:t>Hadoop is capable of running Map Reduce programs written in various languages: Java, Ruby, Python, and C++. </a:t>
            </a:r>
            <a:endParaRPr sz="1800"/>
          </a:p>
          <a:p>
            <a:pPr indent="-371348" lvl="0" marL="384048" rtl="0" algn="just">
              <a:lnSpc>
                <a:spcPct val="84000"/>
              </a:lnSpc>
              <a:spcBef>
                <a:spcPts val="1200"/>
              </a:spcBef>
              <a:spcAft>
                <a:spcPts val="0"/>
              </a:spcAft>
              <a:buClr>
                <a:schemeClr val="dk2"/>
              </a:buClr>
              <a:buSzPts val="2200"/>
              <a:buChar char="■"/>
            </a:pPr>
            <a:r>
              <a:rPr lang="en-US" sz="2200"/>
              <a:t>MapReduce programs are </a:t>
            </a:r>
            <a:r>
              <a:rPr lang="en-US" sz="2200">
                <a:solidFill>
                  <a:srgbClr val="FF0000"/>
                </a:solidFill>
              </a:rPr>
              <a:t>parallel in nature</a:t>
            </a:r>
            <a:r>
              <a:rPr lang="en-US" sz="2200"/>
              <a:t>, thus are very useful for performing large-scale data analysis using multiple machines in the cluster.</a:t>
            </a:r>
            <a:endParaRPr sz="1800"/>
          </a:p>
          <a:p>
            <a:pPr indent="-231648" lvl="0" marL="384048" rtl="0" algn="just">
              <a:lnSpc>
                <a:spcPct val="84000"/>
              </a:lnSpc>
              <a:spcBef>
                <a:spcPts val="1200"/>
              </a:spcBef>
              <a:spcAft>
                <a:spcPts val="0"/>
              </a:spcAft>
              <a:buClr>
                <a:schemeClr val="dk2"/>
              </a:buClr>
              <a:buSzPts val="2400"/>
              <a:buNone/>
            </a:pPr>
            <a:r>
              <a:t/>
            </a:r>
            <a:endParaRPr sz="2200"/>
          </a:p>
        </p:txBody>
      </p:sp>
      <p:sp>
        <p:nvSpPr>
          <p:cNvPr id="674" name="Google Shape;674;p6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6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4"/>
          <p:cNvSpPr txBox="1"/>
          <p:nvPr>
            <p:ph type="title"/>
          </p:nvPr>
        </p:nvSpPr>
        <p:spPr>
          <a:xfrm>
            <a:off x="762000" y="152400"/>
            <a:ext cx="8382000" cy="685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US"/>
              <a:t>Data Processing using Mapreduce </a:t>
            </a:r>
            <a:endParaRPr/>
          </a:p>
        </p:txBody>
      </p:sp>
      <p:sp>
        <p:nvSpPr>
          <p:cNvPr id="681" name="Google Shape;681;p64"/>
          <p:cNvSpPr txBox="1"/>
          <p:nvPr>
            <p:ph idx="1" type="body"/>
          </p:nvPr>
        </p:nvSpPr>
        <p:spPr>
          <a:xfrm>
            <a:off x="838200" y="16002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b="1" lang="en-US" sz="2400"/>
              <a:t>Four steps of Mapreduce</a:t>
            </a:r>
            <a:endParaRPr b="1" sz="2400"/>
          </a:p>
          <a:p>
            <a:pPr indent="-457200" lvl="0" marL="457200" rtl="0" algn="l">
              <a:lnSpc>
                <a:spcPct val="94000"/>
              </a:lnSpc>
              <a:spcBef>
                <a:spcPts val="1200"/>
              </a:spcBef>
              <a:spcAft>
                <a:spcPts val="0"/>
              </a:spcAft>
              <a:buClr>
                <a:schemeClr val="dk2"/>
              </a:buClr>
              <a:buSzPts val="2400"/>
              <a:buFont typeface="Libre Franklin"/>
              <a:buAutoNum type="arabicPeriod"/>
            </a:pPr>
            <a:r>
              <a:rPr lang="en-US" sz="2400"/>
              <a:t>Splitting </a:t>
            </a:r>
            <a:endParaRPr sz="2400"/>
          </a:p>
          <a:p>
            <a:pPr indent="-457200" lvl="0" marL="457200" rtl="0" algn="l">
              <a:lnSpc>
                <a:spcPct val="94000"/>
              </a:lnSpc>
              <a:spcBef>
                <a:spcPts val="1200"/>
              </a:spcBef>
              <a:spcAft>
                <a:spcPts val="0"/>
              </a:spcAft>
              <a:buClr>
                <a:schemeClr val="dk2"/>
              </a:buClr>
              <a:buSzPts val="2400"/>
              <a:buFont typeface="Libre Franklin"/>
              <a:buAutoNum type="arabicPeriod"/>
            </a:pPr>
            <a:r>
              <a:rPr lang="en-US" sz="2400"/>
              <a:t>Mapping </a:t>
            </a:r>
            <a:endParaRPr sz="2400"/>
          </a:p>
          <a:p>
            <a:pPr indent="-457200" lvl="0" marL="457200" rtl="0" algn="l">
              <a:lnSpc>
                <a:spcPct val="94000"/>
              </a:lnSpc>
              <a:spcBef>
                <a:spcPts val="1200"/>
              </a:spcBef>
              <a:spcAft>
                <a:spcPts val="0"/>
              </a:spcAft>
              <a:buClr>
                <a:schemeClr val="dk2"/>
              </a:buClr>
              <a:buSzPts val="2400"/>
              <a:buFont typeface="Libre Franklin"/>
              <a:buAutoNum type="arabicPeriod"/>
            </a:pPr>
            <a:r>
              <a:rPr lang="en-US" sz="2400"/>
              <a:t>Shuffling</a:t>
            </a:r>
            <a:endParaRPr sz="2400"/>
          </a:p>
          <a:p>
            <a:pPr indent="-457200" lvl="0" marL="457200" rtl="0" algn="l">
              <a:lnSpc>
                <a:spcPct val="94000"/>
              </a:lnSpc>
              <a:spcBef>
                <a:spcPts val="1200"/>
              </a:spcBef>
              <a:spcAft>
                <a:spcPts val="0"/>
              </a:spcAft>
              <a:buClr>
                <a:schemeClr val="dk2"/>
              </a:buClr>
              <a:buSzPts val="2400"/>
              <a:buFont typeface="Libre Franklin"/>
              <a:buAutoNum type="arabicPeriod"/>
            </a:pPr>
            <a:r>
              <a:rPr lang="en-US" sz="2400"/>
              <a:t>Reducing</a:t>
            </a:r>
            <a:endParaRPr sz="2400"/>
          </a:p>
          <a:p>
            <a:pPr indent="-304800" lvl="0" marL="457200" rtl="0" algn="l">
              <a:lnSpc>
                <a:spcPct val="94000"/>
              </a:lnSpc>
              <a:spcBef>
                <a:spcPts val="1200"/>
              </a:spcBef>
              <a:spcAft>
                <a:spcPts val="0"/>
              </a:spcAft>
              <a:buClr>
                <a:schemeClr val="dk2"/>
              </a:buClr>
              <a:buSzPts val="2400"/>
              <a:buFont typeface="Libre Franklin"/>
              <a:buNone/>
            </a:pPr>
            <a:r>
              <a:t/>
            </a:r>
            <a:endParaRPr sz="2400"/>
          </a:p>
        </p:txBody>
      </p:sp>
      <p:sp>
        <p:nvSpPr>
          <p:cNvPr id="682" name="Google Shape;682;p6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5"/>
          <p:cNvSpPr txBox="1"/>
          <p:nvPr>
            <p:ph type="title"/>
          </p:nvPr>
        </p:nvSpPr>
        <p:spPr>
          <a:xfrm>
            <a:off x="502260" y="214114"/>
            <a:ext cx="10470539"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4100"/>
              <a:t>Data Processing using Mapreduce</a:t>
            </a:r>
            <a:r>
              <a:rPr lang="en-US"/>
              <a:t> </a:t>
            </a:r>
            <a:endParaRPr/>
          </a:p>
        </p:txBody>
      </p:sp>
      <p:sp>
        <p:nvSpPr>
          <p:cNvPr id="689" name="Google Shape;689;p65"/>
          <p:cNvSpPr txBox="1"/>
          <p:nvPr>
            <p:ph idx="1" type="body"/>
          </p:nvPr>
        </p:nvSpPr>
        <p:spPr>
          <a:xfrm>
            <a:off x="762000" y="1066800"/>
            <a:ext cx="83820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Consider the following input data for  Map Reduce Word Count Program.</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690" name="Google Shape;690;p6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6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C:\Users\Awesh Jain\Desktop\Mapreduce_blk.png" id="692" name="Google Shape;692;p65"/>
          <p:cNvPicPr preferRelativeResize="0"/>
          <p:nvPr/>
        </p:nvPicPr>
        <p:blipFill rotWithShape="1">
          <a:blip r:embed="rId3">
            <a:alphaModFix/>
          </a:blip>
          <a:srcRect b="0" l="0" r="0" t="0"/>
          <a:stretch/>
        </p:blipFill>
        <p:spPr>
          <a:xfrm>
            <a:off x="914400" y="1450841"/>
            <a:ext cx="7512489" cy="5008326"/>
          </a:xfrm>
          <a:prstGeom prst="rect">
            <a:avLst/>
          </a:prstGeom>
          <a:noFill/>
          <a:ln cap="flat" cmpd="sng" w="38100">
            <a:solidFill>
              <a:srgbClr val="FF0000"/>
            </a:solidFill>
            <a:prstDash val="solid"/>
            <a:round/>
            <a:headEnd len="sm" w="sm" type="none"/>
            <a:tailEnd len="sm" w="sm" type="none"/>
          </a:ln>
        </p:spPr>
      </p:pic>
      <p:sp>
        <p:nvSpPr>
          <p:cNvPr id="693" name="Google Shape;693;p65"/>
          <p:cNvSpPr/>
          <p:nvPr/>
        </p:nvSpPr>
        <p:spPr>
          <a:xfrm>
            <a:off x="990600" y="6096000"/>
            <a:ext cx="1179573"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6"/>
          <p:cNvSpPr txBox="1"/>
          <p:nvPr>
            <p:ph type="title"/>
          </p:nvPr>
        </p:nvSpPr>
        <p:spPr>
          <a:xfrm>
            <a:off x="609600" y="214114"/>
            <a:ext cx="83058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3900"/>
              <a:t>Data Processing using Mapreduce</a:t>
            </a:r>
            <a:r>
              <a:rPr lang="en-US"/>
              <a:t> </a:t>
            </a:r>
            <a:endParaRPr/>
          </a:p>
        </p:txBody>
      </p:sp>
      <p:sp>
        <p:nvSpPr>
          <p:cNvPr id="699" name="Google Shape;699;p66"/>
          <p:cNvSpPr txBox="1"/>
          <p:nvPr>
            <p:ph idx="1" type="body"/>
          </p:nvPr>
        </p:nvSpPr>
        <p:spPr>
          <a:xfrm>
            <a:off x="646043" y="1069496"/>
            <a:ext cx="8116957" cy="5586197"/>
          </a:xfrm>
          <a:prstGeom prst="rect">
            <a:avLst/>
          </a:prstGeom>
          <a:noFill/>
          <a:ln>
            <a:noFill/>
          </a:ln>
        </p:spPr>
        <p:txBody>
          <a:bodyPr anchorCtr="0" anchor="t" bIns="45700" lIns="91425" spcFirstLastPara="1" rIns="91425" wrap="square" tIns="45700">
            <a:normAutofit/>
          </a:bodyPr>
          <a:lstStyle/>
          <a:p>
            <a:pPr indent="-384048" lvl="0" marL="384048" rtl="0" algn="just">
              <a:lnSpc>
                <a:spcPct val="94000"/>
              </a:lnSpc>
              <a:spcBef>
                <a:spcPts val="0"/>
              </a:spcBef>
              <a:spcAft>
                <a:spcPts val="0"/>
              </a:spcAft>
              <a:buClr>
                <a:srgbClr val="FF0000"/>
              </a:buClr>
              <a:buSzPts val="2400"/>
              <a:buFont typeface="Times New Roman"/>
              <a:buChar char="■"/>
            </a:pPr>
            <a:r>
              <a:rPr b="1" lang="en-US" sz="2400">
                <a:solidFill>
                  <a:srgbClr val="FF0000"/>
                </a:solidFill>
                <a:latin typeface="Times New Roman"/>
                <a:ea typeface="Times New Roman"/>
                <a:cs typeface="Times New Roman"/>
                <a:sym typeface="Times New Roman"/>
              </a:rPr>
              <a:t>Map stage : To process the input data.</a:t>
            </a:r>
            <a:endParaRPr>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chemeClr val="dk2"/>
              </a:buClr>
              <a:buSzPts val="2400"/>
              <a:buChar char="■"/>
            </a:pPr>
            <a:r>
              <a:rPr b="1" lang="en-US" sz="2400">
                <a:latin typeface="Times New Roman"/>
                <a:ea typeface="Times New Roman"/>
                <a:cs typeface="Times New Roman"/>
                <a:sym typeface="Times New Roman"/>
              </a:rPr>
              <a:t>Input Splits:</a:t>
            </a:r>
            <a:r>
              <a:rPr lang="en-US" sz="2400">
                <a:latin typeface="Times New Roman"/>
                <a:ea typeface="Times New Roman"/>
                <a:cs typeface="Times New Roman"/>
                <a:sym typeface="Times New Roman"/>
              </a:rPr>
              <a:t> An input (File stored in HDFS) to a is divided into fixed-size pieces called </a:t>
            </a:r>
            <a:r>
              <a:rPr b="1" lang="en-US" sz="2400">
                <a:latin typeface="Times New Roman"/>
                <a:ea typeface="Times New Roman"/>
                <a:cs typeface="Times New Roman"/>
                <a:sym typeface="Times New Roman"/>
              </a:rPr>
              <a:t>input splits. </a:t>
            </a:r>
            <a:r>
              <a:rPr lang="en-US" sz="2400">
                <a:latin typeface="Times New Roman"/>
                <a:ea typeface="Times New Roman"/>
                <a:cs typeface="Times New Roman"/>
                <a:sym typeface="Times New Roman"/>
              </a:rPr>
              <a:t>This  chunk of the input  is given to  mapper function line by line.</a:t>
            </a:r>
            <a:endParaRPr>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chemeClr val="dk2"/>
              </a:buClr>
              <a:buSzPts val="2400"/>
              <a:buChar char="■"/>
            </a:pPr>
            <a:r>
              <a:rPr lang="en-US" sz="2400">
                <a:latin typeface="Times New Roman"/>
                <a:ea typeface="Times New Roman"/>
                <a:cs typeface="Times New Roman"/>
                <a:sym typeface="Times New Roman"/>
              </a:rPr>
              <a:t> </a:t>
            </a:r>
            <a:r>
              <a:rPr b="1" lang="en-US" sz="2400">
                <a:latin typeface="Times New Roman"/>
                <a:ea typeface="Times New Roman"/>
                <a:cs typeface="Times New Roman"/>
                <a:sym typeface="Times New Roman"/>
              </a:rPr>
              <a:t>Mapping :</a:t>
            </a:r>
            <a:r>
              <a:rPr lang="en-US" sz="2400">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Map</a:t>
            </a:r>
            <a:r>
              <a:rPr lang="en-US" sz="2400">
                <a:latin typeface="Times New Roman"/>
                <a:ea typeface="Times New Roman"/>
                <a:cs typeface="Times New Roman"/>
                <a:sym typeface="Times New Roman"/>
              </a:rPr>
              <a:t> takes a chunk of data and converts it into another set of data, where individual elements are broken down into tuples </a:t>
            </a:r>
            <a:r>
              <a:rPr lang="en-US" sz="2400">
                <a:solidFill>
                  <a:srgbClr val="00B0F0"/>
                </a:solidFill>
                <a:latin typeface="Times New Roman"/>
                <a:ea typeface="Times New Roman"/>
                <a:cs typeface="Times New Roman"/>
                <a:sym typeface="Times New Roman"/>
              </a:rPr>
              <a:t>(key/value pairs</a:t>
            </a:r>
            <a:r>
              <a:rPr lang="en-US" sz="2400">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Ex: Job of mapping phase is to count a number of occurrences of each word from input splits and prepare a list in the form of &lt;word, frequency&gt;</a:t>
            </a:r>
            <a:endParaRPr sz="2400">
              <a:latin typeface="Times New Roman"/>
              <a:ea typeface="Times New Roman"/>
              <a:cs typeface="Times New Roman"/>
              <a:sym typeface="Times New Roman"/>
            </a:endParaRPr>
          </a:p>
          <a:p>
            <a:pPr indent="-231648" lvl="0" marL="384048" rtl="0" algn="l">
              <a:lnSpc>
                <a:spcPct val="94000"/>
              </a:lnSpc>
              <a:spcBef>
                <a:spcPts val="1200"/>
              </a:spcBef>
              <a:spcAft>
                <a:spcPts val="0"/>
              </a:spcAft>
              <a:buClr>
                <a:schemeClr val="dk2"/>
              </a:buClr>
              <a:buSzPts val="2400"/>
              <a:buNone/>
            </a:pPr>
            <a:r>
              <a:t/>
            </a:r>
            <a:endParaRPr sz="2400">
              <a:latin typeface="Times New Roman"/>
              <a:ea typeface="Times New Roman"/>
              <a:cs typeface="Times New Roman"/>
              <a:sym typeface="Times New Roman"/>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700" name="Google Shape;700;p6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6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7"/>
          <p:cNvSpPr txBox="1"/>
          <p:nvPr>
            <p:ph type="title"/>
          </p:nvPr>
        </p:nvSpPr>
        <p:spPr>
          <a:xfrm>
            <a:off x="685800" y="233992"/>
            <a:ext cx="91821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4100"/>
              <a:t>Data Processing using Mapreduce </a:t>
            </a:r>
            <a:endParaRPr sz="4100"/>
          </a:p>
        </p:txBody>
      </p:sp>
      <p:sp>
        <p:nvSpPr>
          <p:cNvPr id="707" name="Google Shape;707;p67"/>
          <p:cNvSpPr txBox="1"/>
          <p:nvPr>
            <p:ph idx="1" type="body"/>
          </p:nvPr>
        </p:nvSpPr>
        <p:spPr>
          <a:xfrm>
            <a:off x="838200" y="1143000"/>
            <a:ext cx="8153400" cy="5456566"/>
          </a:xfrm>
          <a:prstGeom prst="rect">
            <a:avLst/>
          </a:prstGeom>
          <a:noFill/>
          <a:ln>
            <a:noFill/>
          </a:ln>
        </p:spPr>
        <p:txBody>
          <a:bodyPr anchorCtr="0" anchor="t" bIns="45700" lIns="91425" spcFirstLastPara="1" rIns="91425" wrap="square" tIns="45700">
            <a:normAutofit/>
          </a:bodyPr>
          <a:lstStyle/>
          <a:p>
            <a:pPr indent="-377698" lvl="0" marL="384048" rtl="0" algn="just">
              <a:lnSpc>
                <a:spcPct val="94000"/>
              </a:lnSpc>
              <a:spcBef>
                <a:spcPts val="0"/>
              </a:spcBef>
              <a:spcAft>
                <a:spcPts val="0"/>
              </a:spcAft>
              <a:buClr>
                <a:srgbClr val="FF0000"/>
              </a:buClr>
              <a:buSzPts val="2300"/>
              <a:buChar char="■"/>
            </a:pPr>
            <a:r>
              <a:rPr b="1" lang="en-US" sz="2300">
                <a:solidFill>
                  <a:srgbClr val="FF0000"/>
                </a:solidFill>
              </a:rPr>
              <a:t>Reduce : To process the data coming from Mapper</a:t>
            </a:r>
            <a:endParaRPr sz="1900"/>
          </a:p>
          <a:p>
            <a:pPr indent="-377698" lvl="0" marL="384048" rtl="0" algn="just">
              <a:lnSpc>
                <a:spcPct val="94000"/>
              </a:lnSpc>
              <a:spcBef>
                <a:spcPts val="1200"/>
              </a:spcBef>
              <a:spcAft>
                <a:spcPts val="0"/>
              </a:spcAft>
              <a:buClr>
                <a:schemeClr val="dk2"/>
              </a:buClr>
              <a:buSzPts val="2300"/>
              <a:buChar char="■"/>
            </a:pPr>
            <a:r>
              <a:rPr b="1" lang="en-US" sz="2300">
                <a:latin typeface="Times New Roman"/>
                <a:ea typeface="Times New Roman"/>
                <a:cs typeface="Times New Roman"/>
                <a:sym typeface="Times New Roman"/>
              </a:rPr>
              <a:t>Shuffling</a:t>
            </a:r>
            <a:r>
              <a:rPr lang="en-US" sz="2300">
                <a:latin typeface="Times New Roman"/>
                <a:ea typeface="Times New Roman"/>
                <a:cs typeface="Times New Roman"/>
                <a:sym typeface="Times New Roman"/>
              </a:rPr>
              <a:t>: This phase consumes the output of Mapping phase. Its task is to consolidate the relevant records from Mapping phase output. In our example, the same words are </a:t>
            </a:r>
            <a:r>
              <a:rPr lang="en-US" sz="2300">
                <a:latin typeface="Times New Roman"/>
                <a:ea typeface="Times New Roman"/>
                <a:cs typeface="Times New Roman"/>
                <a:sym typeface="Times New Roman"/>
              </a:rPr>
              <a:t>clubbed</a:t>
            </a:r>
            <a:r>
              <a:rPr lang="en-US" sz="2300">
                <a:latin typeface="Times New Roman"/>
                <a:ea typeface="Times New Roman"/>
                <a:cs typeface="Times New Roman"/>
                <a:sym typeface="Times New Roman"/>
              </a:rPr>
              <a:t> together along with their respective frequency.</a:t>
            </a:r>
            <a:endParaRPr sz="1900">
              <a:latin typeface="Times New Roman"/>
              <a:ea typeface="Times New Roman"/>
              <a:cs typeface="Times New Roman"/>
              <a:sym typeface="Times New Roman"/>
            </a:endParaRPr>
          </a:p>
          <a:p>
            <a:pPr indent="-377698" lvl="0" marL="384048" rtl="0" algn="just">
              <a:lnSpc>
                <a:spcPct val="94000"/>
              </a:lnSpc>
              <a:spcBef>
                <a:spcPts val="1200"/>
              </a:spcBef>
              <a:spcAft>
                <a:spcPts val="0"/>
              </a:spcAft>
              <a:buClr>
                <a:schemeClr val="dk2"/>
              </a:buClr>
              <a:buSzPts val="2300"/>
              <a:buChar char="■"/>
            </a:pPr>
            <a:r>
              <a:rPr b="1" lang="en-US" sz="2300">
                <a:latin typeface="Times New Roman"/>
                <a:ea typeface="Times New Roman"/>
                <a:cs typeface="Times New Roman"/>
                <a:sym typeface="Times New Roman"/>
              </a:rPr>
              <a:t>Reducing</a:t>
            </a:r>
            <a:r>
              <a:rPr lang="en-US" sz="2300">
                <a:latin typeface="Times New Roman"/>
                <a:ea typeface="Times New Roman"/>
                <a:cs typeface="Times New Roman"/>
                <a:sym typeface="Times New Roman"/>
              </a:rPr>
              <a:t>: In this phase, output values from the Shuffling phase are aggregated. This phase combines values from Shuffling phase and returns a single output value. In short, this phase summarizes the complete dataset.</a:t>
            </a:r>
            <a:endParaRPr sz="1900">
              <a:latin typeface="Times New Roman"/>
              <a:ea typeface="Times New Roman"/>
              <a:cs typeface="Times New Roman"/>
              <a:sym typeface="Times New Roman"/>
            </a:endParaRPr>
          </a:p>
          <a:p>
            <a:pPr indent="-231648" lvl="0" marL="384048" rtl="0" algn="l">
              <a:lnSpc>
                <a:spcPct val="94000"/>
              </a:lnSpc>
              <a:spcBef>
                <a:spcPts val="1200"/>
              </a:spcBef>
              <a:spcAft>
                <a:spcPts val="0"/>
              </a:spcAft>
              <a:buClr>
                <a:schemeClr val="dk2"/>
              </a:buClr>
              <a:buSzPts val="2400"/>
              <a:buNone/>
            </a:pPr>
            <a:r>
              <a:t/>
            </a:r>
            <a:endParaRPr sz="2400">
              <a:latin typeface="Times New Roman"/>
              <a:ea typeface="Times New Roman"/>
              <a:cs typeface="Times New Roman"/>
              <a:sym typeface="Times New Roman"/>
            </a:endParaRPr>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708" name="Google Shape;708;p6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6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5ded8fb5ad_0_25"/>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0" name="Google Shape;140;g25ded8fb5ad_0_25"/>
          <p:cNvPicPr preferRelativeResize="0"/>
          <p:nvPr/>
        </p:nvPicPr>
        <p:blipFill rotWithShape="1">
          <a:blip r:embed="rId3">
            <a:alphaModFix/>
          </a:blip>
          <a:srcRect b="7935" l="5230" r="2203" t="0"/>
          <a:stretch/>
        </p:blipFill>
        <p:spPr>
          <a:xfrm>
            <a:off x="648300" y="780950"/>
            <a:ext cx="8394698" cy="5022626"/>
          </a:xfrm>
          <a:prstGeom prst="rect">
            <a:avLst/>
          </a:prstGeom>
          <a:noFill/>
          <a:ln>
            <a:noFill/>
          </a:ln>
        </p:spPr>
      </p:pic>
      <p:sp>
        <p:nvSpPr>
          <p:cNvPr id="141" name="Google Shape;141;g25ded8fb5ad_0_25"/>
          <p:cNvSpPr txBox="1"/>
          <p:nvPr/>
        </p:nvSpPr>
        <p:spPr>
          <a:xfrm>
            <a:off x="1097250" y="6117850"/>
            <a:ext cx="71946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Libre Franklin"/>
                <a:ea typeface="Libre Franklin"/>
                <a:cs typeface="Libre Franklin"/>
                <a:sym typeface="Libre Franklin"/>
                <a:hlinkClick r:id="rId4"/>
              </a:rPr>
              <a:t>https://www.youtube.com/watch?v=8r7kHT4K1pA</a:t>
            </a:r>
            <a:endParaRPr>
              <a:latin typeface="Libre Franklin"/>
              <a:ea typeface="Libre Franklin"/>
              <a:cs typeface="Libre Franklin"/>
              <a:sym typeface="Libre Franklin"/>
            </a:endParaRPr>
          </a:p>
          <a:p>
            <a:pPr indent="0" lvl="0" marL="0" rtl="0" algn="l">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8"/>
          <p:cNvSpPr txBox="1"/>
          <p:nvPr>
            <p:ph type="title"/>
          </p:nvPr>
        </p:nvSpPr>
        <p:spPr>
          <a:xfrm>
            <a:off x="685800" y="29817"/>
            <a:ext cx="87630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3900"/>
              <a:t>Data Processing using Mapreduce </a:t>
            </a:r>
            <a:endParaRPr sz="3900"/>
          </a:p>
        </p:txBody>
      </p:sp>
      <p:sp>
        <p:nvSpPr>
          <p:cNvPr id="715" name="Google Shape;715;p68"/>
          <p:cNvSpPr txBox="1"/>
          <p:nvPr>
            <p:ph idx="1" type="body"/>
          </p:nvPr>
        </p:nvSpPr>
        <p:spPr>
          <a:xfrm>
            <a:off x="702364" y="990600"/>
            <a:ext cx="8213035" cy="5462786"/>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Execution of Map and Reduce tasks, both is controlled by two types of entities.</a:t>
            </a:r>
            <a:endParaRPr/>
          </a:p>
          <a:p>
            <a:pPr indent="-384048" lvl="1" marL="914400" rtl="0" algn="l">
              <a:lnSpc>
                <a:spcPct val="94000"/>
              </a:lnSpc>
              <a:spcBef>
                <a:spcPts val="700"/>
              </a:spcBef>
              <a:spcAft>
                <a:spcPts val="0"/>
              </a:spcAft>
              <a:buClr>
                <a:schemeClr val="dk2"/>
              </a:buClr>
              <a:buSzPts val="2400"/>
              <a:buChar char="–"/>
            </a:pPr>
            <a:r>
              <a:rPr lang="en-US" sz="2400"/>
              <a:t>Job tracker</a:t>
            </a:r>
            <a:endParaRPr/>
          </a:p>
          <a:p>
            <a:pPr indent="-384048" lvl="1" marL="914400" rtl="0" algn="l">
              <a:lnSpc>
                <a:spcPct val="94000"/>
              </a:lnSpc>
              <a:spcBef>
                <a:spcPts val="700"/>
              </a:spcBef>
              <a:spcAft>
                <a:spcPts val="0"/>
              </a:spcAft>
              <a:buClr>
                <a:schemeClr val="dk2"/>
              </a:buClr>
              <a:buSzPts val="2400"/>
              <a:buChar char="–"/>
            </a:pPr>
            <a:r>
              <a:rPr lang="en-US" sz="2400"/>
              <a:t>Task tracker</a:t>
            </a:r>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716" name="Google Shape;716;p6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6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https://www.guru99.com/images/1/hadoop-architecture.png" id="718" name="Google Shape;718;p68"/>
          <p:cNvPicPr preferRelativeResize="0"/>
          <p:nvPr/>
        </p:nvPicPr>
        <p:blipFill rotWithShape="1">
          <a:blip r:embed="rId3">
            <a:alphaModFix/>
          </a:blip>
          <a:srcRect b="0" l="0" r="0" t="0"/>
          <a:stretch/>
        </p:blipFill>
        <p:spPr>
          <a:xfrm>
            <a:off x="5638800" y="2115702"/>
            <a:ext cx="3429000" cy="2989698"/>
          </a:xfrm>
          <a:prstGeom prst="rect">
            <a:avLst/>
          </a:prstGeom>
          <a:noFill/>
          <a:ln>
            <a:noFill/>
          </a:ln>
          <a:effectLst>
            <a:outerShdw blurRad="190500" rotWithShape="0" algn="tl">
              <a:srgbClr val="000000">
                <a:alpha val="69803"/>
              </a:srgbClr>
            </a:outerShdw>
          </a:effectLst>
        </p:spPr>
      </p:pic>
      <p:sp>
        <p:nvSpPr>
          <p:cNvPr id="719" name="Google Shape;719;p68"/>
          <p:cNvSpPr/>
          <p:nvPr/>
        </p:nvSpPr>
        <p:spPr>
          <a:xfrm>
            <a:off x="702363" y="2835219"/>
            <a:ext cx="478403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Times New Roman"/>
                <a:ea typeface="Times New Roman"/>
                <a:cs typeface="Times New Roman"/>
                <a:sym typeface="Times New Roman"/>
              </a:rPr>
              <a:t>Job tracker</a:t>
            </a:r>
            <a:r>
              <a:rPr lang="en-US" sz="2000">
                <a:solidFill>
                  <a:schemeClr val="dk1"/>
                </a:solidFill>
                <a:latin typeface="Times New Roman"/>
                <a:ea typeface="Times New Roman"/>
                <a:cs typeface="Times New Roman"/>
                <a:sym typeface="Times New Roman"/>
              </a:rPr>
              <a:t>: Resides on Name node, acts like a </a:t>
            </a:r>
            <a:r>
              <a:rPr b="1" lang="en-US" sz="2000">
                <a:solidFill>
                  <a:schemeClr val="dk1"/>
                </a:solidFill>
                <a:latin typeface="Times New Roman"/>
                <a:ea typeface="Times New Roman"/>
                <a:cs typeface="Times New Roman"/>
                <a:sym typeface="Times New Roman"/>
              </a:rPr>
              <a:t>master</a:t>
            </a:r>
            <a:r>
              <a:rPr lang="en-US" sz="2000">
                <a:solidFill>
                  <a:schemeClr val="dk1"/>
                </a:solidFill>
                <a:latin typeface="Times New Roman"/>
                <a:ea typeface="Times New Roman"/>
                <a:cs typeface="Times New Roman"/>
                <a:sym typeface="Times New Roman"/>
              </a:rPr>
              <a:t> (responsible for scheduling job runs, managing computational resources and complete execution of submitted job)</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rgbClr val="FF0000"/>
                </a:solidFill>
                <a:latin typeface="Times New Roman"/>
                <a:ea typeface="Times New Roman"/>
                <a:cs typeface="Times New Roman"/>
                <a:sym typeface="Times New Roman"/>
              </a:rPr>
              <a:t>Multiple Task Trackers</a:t>
            </a:r>
            <a:r>
              <a:rPr lang="en-US" sz="2000">
                <a:solidFill>
                  <a:schemeClr val="dk1"/>
                </a:solidFill>
                <a:latin typeface="Times New Roman"/>
                <a:ea typeface="Times New Roman"/>
                <a:cs typeface="Times New Roman"/>
                <a:sym typeface="Times New Roman"/>
              </a:rPr>
              <a:t>: Reside in data nodes, acts like </a:t>
            </a:r>
            <a:r>
              <a:rPr b="1" lang="en-US" sz="2000">
                <a:solidFill>
                  <a:schemeClr val="dk1"/>
                </a:solidFill>
                <a:latin typeface="Times New Roman"/>
                <a:ea typeface="Times New Roman"/>
                <a:cs typeface="Times New Roman"/>
                <a:sym typeface="Times New Roman"/>
              </a:rPr>
              <a:t>slaves,</a:t>
            </a:r>
            <a:r>
              <a:rPr lang="en-US" sz="2000">
                <a:solidFill>
                  <a:schemeClr val="dk1"/>
                </a:solidFill>
                <a:latin typeface="Times New Roman"/>
                <a:ea typeface="Times New Roman"/>
                <a:cs typeface="Times New Roman"/>
                <a:sym typeface="Times New Roman"/>
              </a:rPr>
              <a:t> each of them performing the job.</a:t>
            </a:r>
            <a:endParaRPr>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9"/>
          <p:cNvSpPr txBox="1"/>
          <p:nvPr>
            <p:ph type="title"/>
          </p:nvPr>
        </p:nvSpPr>
        <p:spPr>
          <a:xfrm>
            <a:off x="609600" y="164678"/>
            <a:ext cx="86487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4000"/>
              <a:t>Data Processing using Mapreduce </a:t>
            </a:r>
            <a:endParaRPr sz="4000"/>
          </a:p>
        </p:txBody>
      </p:sp>
      <p:sp>
        <p:nvSpPr>
          <p:cNvPr id="725" name="Google Shape;725;p69"/>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26" name="Google Shape;726;p6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6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728" name="Google Shape;728;p69"/>
          <p:cNvPicPr preferRelativeResize="0"/>
          <p:nvPr/>
        </p:nvPicPr>
        <p:blipFill rotWithShape="1">
          <a:blip r:embed="rId3">
            <a:alphaModFix/>
          </a:blip>
          <a:srcRect b="0" l="0" r="0" t="0"/>
          <a:stretch/>
        </p:blipFill>
        <p:spPr>
          <a:xfrm>
            <a:off x="1295400" y="1066800"/>
            <a:ext cx="6975229" cy="5333999"/>
          </a:xfrm>
          <a:prstGeom prst="rect">
            <a:avLst/>
          </a:prstGeom>
          <a:noFill/>
          <a:ln cap="flat" cmpd="sng" w="28575">
            <a:solidFill>
              <a:srgbClr val="FF0000"/>
            </a:solidFill>
            <a:prstDash val="solid"/>
            <a:miter lim="800000"/>
            <a:headEnd len="sm" w="sm" type="none"/>
            <a:tailEnd len="sm" w="sm" type="none"/>
          </a:ln>
        </p:spPr>
      </p:pic>
      <p:sp>
        <p:nvSpPr>
          <p:cNvPr id="729" name="Google Shape;729;p69"/>
          <p:cNvSpPr/>
          <p:nvPr/>
        </p:nvSpPr>
        <p:spPr>
          <a:xfrm>
            <a:off x="1295400" y="6019800"/>
            <a:ext cx="12192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0"/>
          <p:cNvSpPr txBox="1"/>
          <p:nvPr>
            <p:ph type="title"/>
          </p:nvPr>
        </p:nvSpPr>
        <p:spPr>
          <a:xfrm>
            <a:off x="609600" y="164678"/>
            <a:ext cx="86487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sz="3900"/>
              <a:t>Data Processing using Mapreduce </a:t>
            </a:r>
            <a:endParaRPr sz="3900"/>
          </a:p>
        </p:txBody>
      </p:sp>
      <p:sp>
        <p:nvSpPr>
          <p:cNvPr id="735" name="Google Shape;735;p7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
        <p:nvSpPr>
          <p:cNvPr id="737" name="Google Shape;737;p70"/>
          <p:cNvSpPr txBox="1"/>
          <p:nvPr>
            <p:ph idx="1" type="body"/>
          </p:nvPr>
        </p:nvSpPr>
        <p:spPr>
          <a:xfrm>
            <a:off x="838200" y="838200"/>
            <a:ext cx="8077200" cy="5615186"/>
          </a:xfrm>
          <a:prstGeom prst="rect">
            <a:avLst/>
          </a:prstGeom>
          <a:noFill/>
          <a:ln>
            <a:noFill/>
          </a:ln>
        </p:spPr>
        <p:txBody>
          <a:bodyPr anchorCtr="0" anchor="t" bIns="45700" lIns="91425" spcFirstLastPara="1" rIns="91425" wrap="square" tIns="45700">
            <a:noAutofit/>
          </a:bodyPr>
          <a:lstStyle/>
          <a:p>
            <a:pPr indent="-463550" lvl="0" marL="457200" rtl="0" algn="l">
              <a:lnSpc>
                <a:spcPct val="94000"/>
              </a:lnSpc>
              <a:spcBef>
                <a:spcPts val="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A job is divided into </a:t>
            </a:r>
            <a:r>
              <a:rPr lang="en-US" sz="2100">
                <a:solidFill>
                  <a:srgbClr val="FF0000"/>
                </a:solidFill>
                <a:latin typeface="Times New Roman"/>
                <a:ea typeface="Times New Roman"/>
                <a:cs typeface="Times New Roman"/>
                <a:sym typeface="Times New Roman"/>
              </a:rPr>
              <a:t>multiple tasks </a:t>
            </a:r>
            <a:r>
              <a:rPr lang="en-US" sz="2100">
                <a:latin typeface="Times New Roman"/>
                <a:ea typeface="Times New Roman"/>
                <a:cs typeface="Times New Roman"/>
                <a:sym typeface="Times New Roman"/>
              </a:rPr>
              <a:t>which are then run onto multiple data nodes in a cluster.</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It is the responsibility of job tracker to </a:t>
            </a:r>
            <a:r>
              <a:rPr lang="en-US" sz="2100">
                <a:solidFill>
                  <a:srgbClr val="FF0000"/>
                </a:solidFill>
                <a:latin typeface="Times New Roman"/>
                <a:ea typeface="Times New Roman"/>
                <a:cs typeface="Times New Roman"/>
                <a:sym typeface="Times New Roman"/>
              </a:rPr>
              <a:t>coordinate the activity </a:t>
            </a:r>
            <a:r>
              <a:rPr lang="en-US" sz="2100">
                <a:latin typeface="Times New Roman"/>
                <a:ea typeface="Times New Roman"/>
                <a:cs typeface="Times New Roman"/>
                <a:sym typeface="Times New Roman"/>
              </a:rPr>
              <a:t>by scheduling tasks to run on different data nodes.</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Execution of individual task is then to look after by </a:t>
            </a:r>
            <a:r>
              <a:rPr lang="en-US" sz="2100">
                <a:solidFill>
                  <a:srgbClr val="FF0000"/>
                </a:solidFill>
                <a:latin typeface="Times New Roman"/>
                <a:ea typeface="Times New Roman"/>
                <a:cs typeface="Times New Roman"/>
                <a:sym typeface="Times New Roman"/>
              </a:rPr>
              <a:t>task tracker</a:t>
            </a:r>
            <a:r>
              <a:rPr lang="en-US" sz="2100">
                <a:latin typeface="Times New Roman"/>
                <a:ea typeface="Times New Roman"/>
                <a:cs typeface="Times New Roman"/>
                <a:sym typeface="Times New Roman"/>
              </a:rPr>
              <a:t>, which resides on every data node executing part of the job.</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Task tracker's responsibility is to </a:t>
            </a:r>
            <a:r>
              <a:rPr lang="en-US" sz="2100">
                <a:solidFill>
                  <a:srgbClr val="FF0000"/>
                </a:solidFill>
                <a:latin typeface="Times New Roman"/>
                <a:ea typeface="Times New Roman"/>
                <a:cs typeface="Times New Roman"/>
                <a:sym typeface="Times New Roman"/>
              </a:rPr>
              <a:t>send the progress report </a:t>
            </a:r>
            <a:r>
              <a:rPr lang="en-US" sz="2100">
                <a:latin typeface="Times New Roman"/>
                <a:ea typeface="Times New Roman"/>
                <a:cs typeface="Times New Roman"/>
                <a:sym typeface="Times New Roman"/>
              </a:rPr>
              <a:t>to the job tracker.</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Libre Franklin"/>
              <a:buAutoNum type="arabicPeriod"/>
            </a:pPr>
            <a:r>
              <a:rPr lang="en-US" sz="2100">
                <a:latin typeface="Times New Roman"/>
                <a:ea typeface="Times New Roman"/>
                <a:cs typeface="Times New Roman"/>
                <a:sym typeface="Times New Roman"/>
              </a:rPr>
              <a:t>In addition, task tracker periodically sends </a:t>
            </a:r>
            <a:r>
              <a:rPr b="1" lang="en-US" sz="2100">
                <a:latin typeface="Times New Roman"/>
                <a:ea typeface="Times New Roman"/>
                <a:cs typeface="Times New Roman"/>
                <a:sym typeface="Times New Roman"/>
              </a:rPr>
              <a:t>'heart beat'</a:t>
            </a:r>
            <a:r>
              <a:rPr lang="en-US" sz="2100">
                <a:latin typeface="Times New Roman"/>
                <a:ea typeface="Times New Roman"/>
                <a:cs typeface="Times New Roman"/>
                <a:sym typeface="Times New Roman"/>
              </a:rPr>
              <a:t> signal to the Job tracker so as to notify it of the current state of the system. </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Thus job tracker keeps track of the overall progress of each job.</a:t>
            </a:r>
            <a:endParaRPr sz="2100">
              <a:latin typeface="Times New Roman"/>
              <a:ea typeface="Times New Roman"/>
              <a:cs typeface="Times New Roman"/>
              <a:sym typeface="Times New Roman"/>
            </a:endParaRPr>
          </a:p>
          <a:p>
            <a:pPr indent="-463550" lvl="0" marL="457200" rtl="0" algn="l">
              <a:lnSpc>
                <a:spcPct val="94000"/>
              </a:lnSpc>
              <a:spcBef>
                <a:spcPts val="1200"/>
              </a:spcBef>
              <a:spcAft>
                <a:spcPts val="0"/>
              </a:spcAft>
              <a:buClr>
                <a:schemeClr val="dk2"/>
              </a:buClr>
              <a:buSzPts val="2100"/>
              <a:buFont typeface="Times New Roman"/>
              <a:buAutoNum type="arabicPeriod"/>
            </a:pPr>
            <a:r>
              <a:rPr lang="en-US" sz="2100">
                <a:latin typeface="Times New Roman"/>
                <a:ea typeface="Times New Roman"/>
                <a:cs typeface="Times New Roman"/>
                <a:sym typeface="Times New Roman"/>
              </a:rPr>
              <a:t> In the event of task failure, the job tracker can reschedule it on a different task tracker depending upon where the data is present.</a:t>
            </a:r>
            <a:endParaRPr sz="2100">
              <a:latin typeface="Times New Roman"/>
              <a:ea typeface="Times New Roman"/>
              <a:cs typeface="Times New Roman"/>
              <a:sym typeface="Times New Roman"/>
            </a:endParaRPr>
          </a:p>
          <a:p>
            <a:pPr indent="-257048" lvl="0" marL="384048" rtl="0" algn="l">
              <a:lnSpc>
                <a:spcPct val="94000"/>
              </a:lnSpc>
              <a:spcBef>
                <a:spcPts val="1200"/>
              </a:spcBef>
              <a:spcAft>
                <a:spcPts val="0"/>
              </a:spcAft>
              <a:buClr>
                <a:schemeClr val="dk2"/>
              </a:buClr>
              <a:buSzPts val="2000"/>
              <a:buNone/>
            </a:pPr>
            <a:r>
              <a:t/>
            </a:r>
            <a:endParaRPr sz="2100">
              <a:latin typeface="Times New Roman"/>
              <a:ea typeface="Times New Roman"/>
              <a:cs typeface="Times New Roman"/>
              <a:sym typeface="Times New Roman"/>
            </a:endParaRPr>
          </a:p>
          <a:p>
            <a:pPr indent="-257048" lvl="0" marL="384048" rtl="0" algn="l">
              <a:lnSpc>
                <a:spcPct val="94000"/>
              </a:lnSpc>
              <a:spcBef>
                <a:spcPts val="1200"/>
              </a:spcBef>
              <a:spcAft>
                <a:spcPts val="0"/>
              </a:spcAft>
              <a:buClr>
                <a:schemeClr val="dk2"/>
              </a:buClr>
              <a:buSzPts val="2000"/>
              <a:buNone/>
            </a:pPr>
            <a:r>
              <a:t/>
            </a:r>
            <a:endParaRPr sz="2100">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1"/>
          <p:cNvSpPr txBox="1"/>
          <p:nvPr>
            <p:ph type="title"/>
          </p:nvPr>
        </p:nvSpPr>
        <p:spPr>
          <a:xfrm>
            <a:off x="685800" y="304800"/>
            <a:ext cx="7200900" cy="7620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1.X Limitations</a:t>
            </a:r>
            <a:endParaRPr/>
          </a:p>
        </p:txBody>
      </p:sp>
      <p:sp>
        <p:nvSpPr>
          <p:cNvPr id="743" name="Google Shape;743;p71"/>
          <p:cNvSpPr txBox="1"/>
          <p:nvPr>
            <p:ph idx="1" type="body"/>
          </p:nvPr>
        </p:nvSpPr>
        <p:spPr>
          <a:xfrm>
            <a:off x="685800" y="1143000"/>
            <a:ext cx="8001000" cy="51816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There is a single NameNode which is thus the single point of failure.</a:t>
            </a:r>
            <a:endParaRPr/>
          </a:p>
          <a:p>
            <a:pPr indent="-384048" lvl="0" marL="384048" rtl="0" algn="l">
              <a:lnSpc>
                <a:spcPct val="94000"/>
              </a:lnSpc>
              <a:spcBef>
                <a:spcPts val="1200"/>
              </a:spcBef>
              <a:spcAft>
                <a:spcPts val="0"/>
              </a:spcAft>
              <a:buClr>
                <a:schemeClr val="dk2"/>
              </a:buClr>
              <a:buSzPts val="2400"/>
              <a:buChar char="■"/>
            </a:pPr>
            <a:r>
              <a:rPr lang="en-US" sz="2400"/>
              <a:t>It works with only MapReduce.</a:t>
            </a:r>
            <a:endParaRPr/>
          </a:p>
          <a:p>
            <a:pPr indent="-384048" lvl="0" marL="384048" rtl="0" algn="l">
              <a:lnSpc>
                <a:spcPct val="94000"/>
              </a:lnSpc>
              <a:spcBef>
                <a:spcPts val="1200"/>
              </a:spcBef>
              <a:spcAft>
                <a:spcPts val="0"/>
              </a:spcAft>
              <a:buClr>
                <a:schemeClr val="dk2"/>
              </a:buClr>
              <a:buSzPts val="2400"/>
              <a:buChar char="■"/>
            </a:pPr>
            <a:r>
              <a:rPr lang="en-US" sz="2400"/>
              <a:t>MapReduce work as resource manager.</a:t>
            </a:r>
            <a:endParaRPr/>
          </a:p>
          <a:p>
            <a:pPr indent="-384048" lvl="0" marL="384048" rtl="0" algn="l">
              <a:lnSpc>
                <a:spcPct val="94000"/>
              </a:lnSpc>
              <a:spcBef>
                <a:spcPts val="1200"/>
              </a:spcBef>
              <a:spcAft>
                <a:spcPts val="0"/>
              </a:spcAft>
              <a:buClr>
                <a:schemeClr val="dk2"/>
              </a:buClr>
              <a:buSzPts val="2400"/>
              <a:buChar char="■"/>
            </a:pPr>
            <a:r>
              <a:rPr lang="en-US" sz="2400"/>
              <a:t>It is only suitable for Batch Processing of Huge amount of Data, which is already in Hadoop System.</a:t>
            </a:r>
            <a:endParaRPr/>
          </a:p>
          <a:p>
            <a:pPr indent="-384048" lvl="0" marL="384048" rtl="0" algn="l">
              <a:lnSpc>
                <a:spcPct val="94000"/>
              </a:lnSpc>
              <a:spcBef>
                <a:spcPts val="1200"/>
              </a:spcBef>
              <a:spcAft>
                <a:spcPts val="0"/>
              </a:spcAft>
              <a:buClr>
                <a:schemeClr val="dk2"/>
              </a:buClr>
              <a:buSzPts val="2400"/>
              <a:buChar char="■"/>
            </a:pPr>
            <a:r>
              <a:rPr lang="en-US" sz="2400"/>
              <a:t>It is not suitable for Real-time Data Processing.</a:t>
            </a:r>
            <a:endParaRPr/>
          </a:p>
          <a:p>
            <a:pPr indent="-384048" lvl="0" marL="384048" rtl="0" algn="l">
              <a:lnSpc>
                <a:spcPct val="94000"/>
              </a:lnSpc>
              <a:spcBef>
                <a:spcPts val="1200"/>
              </a:spcBef>
              <a:spcAft>
                <a:spcPts val="0"/>
              </a:spcAft>
              <a:buClr>
                <a:schemeClr val="dk2"/>
              </a:buClr>
              <a:buSzPts val="2400"/>
              <a:buChar char="■"/>
            </a:pPr>
            <a:r>
              <a:rPr lang="en-US" sz="2400"/>
              <a:t>It is not suitable for Data Streaming.</a:t>
            </a:r>
            <a:endParaRPr/>
          </a:p>
          <a:p>
            <a:pPr indent="-384048" lvl="0" marL="384048" rtl="0" algn="l">
              <a:lnSpc>
                <a:spcPct val="94000"/>
              </a:lnSpc>
              <a:spcBef>
                <a:spcPts val="1200"/>
              </a:spcBef>
              <a:spcAft>
                <a:spcPts val="0"/>
              </a:spcAft>
              <a:buClr>
                <a:schemeClr val="dk2"/>
              </a:buClr>
              <a:buSzPts val="2400"/>
              <a:buChar char="■"/>
            </a:pPr>
            <a:r>
              <a:rPr lang="en-US" sz="2400"/>
              <a:t>It supports upto 4000 Nodes per Cluster.</a:t>
            </a:r>
            <a:endParaRPr/>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744" name="Google Shape;744;p7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7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2"/>
          <p:cNvSpPr txBox="1"/>
          <p:nvPr>
            <p:ph type="title"/>
          </p:nvPr>
        </p:nvSpPr>
        <p:spPr>
          <a:xfrm>
            <a:off x="838200" y="228600"/>
            <a:ext cx="7200900" cy="7620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2.X &amp; Hadoop 3.X</a:t>
            </a:r>
            <a:endParaRPr/>
          </a:p>
        </p:txBody>
      </p:sp>
      <p:sp>
        <p:nvSpPr>
          <p:cNvPr id="751" name="Google Shape;751;p72"/>
          <p:cNvSpPr txBox="1"/>
          <p:nvPr>
            <p:ph idx="1" type="body"/>
          </p:nvPr>
        </p:nvSpPr>
        <p:spPr>
          <a:xfrm>
            <a:off x="686525" y="1509067"/>
            <a:ext cx="8077200" cy="3581400"/>
          </a:xfrm>
          <a:prstGeom prst="rect">
            <a:avLst/>
          </a:prstGeom>
          <a:noFill/>
          <a:ln>
            <a:noFill/>
          </a:ln>
        </p:spPr>
        <p:txBody>
          <a:bodyPr anchorCtr="0" anchor="t" bIns="45700" lIns="91425" spcFirstLastPara="1" rIns="91425" wrap="square" tIns="45700">
            <a:normAutofit lnSpcReduction="20000"/>
          </a:bodyPr>
          <a:lstStyle/>
          <a:p>
            <a:pPr indent="-384048" lvl="0" marL="384048" rtl="0" algn="just">
              <a:lnSpc>
                <a:spcPct val="94000"/>
              </a:lnSpc>
              <a:spcBef>
                <a:spcPts val="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To overcome issues of Hadoop 1.X, YARN was introduced in Hadoop version 2.0 in the year 2012 by Yahoo and Hortonworks. </a:t>
            </a:r>
            <a:endParaRPr>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The basic idea behind YARN is to relieve MapReduce by taking over the responsibility of Resource Management and Job Scheduling.</a:t>
            </a:r>
            <a:endParaRPr sz="2400">
              <a:latin typeface="Times New Roman"/>
              <a:ea typeface="Times New Roman"/>
              <a:cs typeface="Times New Roman"/>
              <a:sym typeface="Times New Roman"/>
            </a:endParaRPr>
          </a:p>
          <a:p>
            <a:pPr indent="0" lvl="0" marL="384048" rtl="0" algn="just">
              <a:lnSpc>
                <a:spcPct val="94000"/>
              </a:lnSpc>
              <a:spcBef>
                <a:spcPts val="1200"/>
              </a:spcBef>
              <a:spcAft>
                <a:spcPts val="0"/>
              </a:spcAft>
              <a:buNone/>
            </a:pPr>
            <a:r>
              <a:t/>
            </a:r>
            <a:endParaRPr sz="2400">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 YARN started to give Hadoop the ability to run non-MapReduce jobs within the Hadoop framework. </a:t>
            </a:r>
            <a:endParaRPr>
              <a:latin typeface="Times New Roman"/>
              <a:ea typeface="Times New Roman"/>
              <a:cs typeface="Times New Roman"/>
              <a:sym typeface="Times New Roman"/>
            </a:endParaRPr>
          </a:p>
          <a:p>
            <a:pPr indent="-231648" lvl="0" marL="384048" rtl="0" algn="just">
              <a:lnSpc>
                <a:spcPct val="94000"/>
              </a:lnSpc>
              <a:spcBef>
                <a:spcPts val="1200"/>
              </a:spcBef>
              <a:spcAft>
                <a:spcPts val="0"/>
              </a:spcAft>
              <a:buClr>
                <a:schemeClr val="dk2"/>
              </a:buClr>
              <a:buSzPts val="2400"/>
              <a:buNone/>
            </a:pPr>
            <a:r>
              <a:t/>
            </a:r>
            <a:endParaRPr sz="2400">
              <a:latin typeface="Times New Roman"/>
              <a:ea typeface="Times New Roman"/>
              <a:cs typeface="Times New Roman"/>
              <a:sym typeface="Times New Roman"/>
            </a:endParaRPr>
          </a:p>
        </p:txBody>
      </p:sp>
      <p:sp>
        <p:nvSpPr>
          <p:cNvPr id="752" name="Google Shape;752;p7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7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3"/>
          <p:cNvSpPr txBox="1"/>
          <p:nvPr>
            <p:ph type="title"/>
          </p:nvPr>
        </p:nvSpPr>
        <p:spPr>
          <a:xfrm>
            <a:off x="1028700" y="27126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Apache Yarn</a:t>
            </a:r>
            <a:r>
              <a:rPr lang="en-US"/>
              <a:t> </a:t>
            </a:r>
            <a:endParaRPr/>
          </a:p>
        </p:txBody>
      </p:sp>
      <p:sp>
        <p:nvSpPr>
          <p:cNvPr id="759" name="Google Shape;759;p7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60" name="Google Shape;760;p7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C:\Users\Awesh Jain\Desktop\Hadoop-v1.0-vs-Hadoop-v2.0.png" id="761" name="Google Shape;761;p73"/>
          <p:cNvPicPr preferRelativeResize="0"/>
          <p:nvPr/>
        </p:nvPicPr>
        <p:blipFill rotWithShape="1">
          <a:blip r:embed="rId3">
            <a:alphaModFix/>
          </a:blip>
          <a:srcRect b="0" l="0" r="0" t="0"/>
          <a:stretch/>
        </p:blipFill>
        <p:spPr>
          <a:xfrm>
            <a:off x="1028700" y="1295400"/>
            <a:ext cx="7789021" cy="473765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4"/>
          <p:cNvSpPr txBox="1"/>
          <p:nvPr>
            <p:ph type="title"/>
          </p:nvPr>
        </p:nvSpPr>
        <p:spPr>
          <a:xfrm>
            <a:off x="925034" y="14951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Apache Yarn</a:t>
            </a:r>
            <a:r>
              <a:rPr lang="en-US"/>
              <a:t> </a:t>
            </a:r>
            <a:endParaRPr/>
          </a:p>
        </p:txBody>
      </p:sp>
      <p:sp>
        <p:nvSpPr>
          <p:cNvPr id="767" name="Google Shape;767;p74"/>
          <p:cNvSpPr txBox="1"/>
          <p:nvPr>
            <p:ph idx="1" type="body"/>
          </p:nvPr>
        </p:nvSpPr>
        <p:spPr>
          <a:xfrm>
            <a:off x="925034" y="1066800"/>
            <a:ext cx="8003618" cy="5508340"/>
          </a:xfrm>
          <a:prstGeom prst="rect">
            <a:avLst/>
          </a:prstGeom>
          <a:noFill/>
          <a:ln>
            <a:noFill/>
          </a:ln>
        </p:spPr>
        <p:txBody>
          <a:bodyPr anchorCtr="0" anchor="t" bIns="45700" lIns="91425" spcFirstLastPara="1" rIns="91425" wrap="square" tIns="45700">
            <a:normAutofit lnSpcReduction="10000"/>
          </a:bodyPr>
          <a:lstStyle/>
          <a:p>
            <a:pPr indent="-384048" lvl="0" marL="384048" rtl="0" algn="l">
              <a:lnSpc>
                <a:spcPct val="150000"/>
              </a:lnSpc>
              <a:spcBef>
                <a:spcPts val="0"/>
              </a:spcBef>
              <a:spcAft>
                <a:spcPts val="0"/>
              </a:spcAft>
              <a:buClr>
                <a:schemeClr val="dk2"/>
              </a:buClr>
              <a:buSzPts val="2400"/>
              <a:buFont typeface="Arial"/>
              <a:buChar char="•"/>
            </a:pPr>
            <a:r>
              <a:rPr lang="en-US" sz="2400"/>
              <a:t>“</a:t>
            </a:r>
            <a:r>
              <a:rPr b="1" lang="en-US" sz="2400"/>
              <a:t>Y</a:t>
            </a:r>
            <a:r>
              <a:rPr lang="en-US" sz="2400"/>
              <a:t>et </a:t>
            </a:r>
            <a:r>
              <a:rPr b="1" lang="en-US" sz="2400"/>
              <a:t>A</a:t>
            </a:r>
            <a:r>
              <a:rPr lang="en-US" sz="2400"/>
              <a:t>nother </a:t>
            </a:r>
            <a:r>
              <a:rPr b="1" lang="en-US" sz="2400"/>
              <a:t>R</a:t>
            </a:r>
            <a:r>
              <a:rPr lang="en-US" sz="2400"/>
              <a:t>esource </a:t>
            </a:r>
            <a:r>
              <a:rPr b="1" lang="en-US" sz="2400"/>
              <a:t>N</a:t>
            </a:r>
            <a:r>
              <a:rPr lang="en-US" sz="2400"/>
              <a:t>egotiator” is the resource management layer of </a:t>
            </a:r>
            <a:r>
              <a:rPr b="1" lang="en-US" sz="2400"/>
              <a:t>Hadoop</a:t>
            </a:r>
            <a:r>
              <a:rPr lang="en-US" sz="2400"/>
              <a:t>. </a:t>
            </a:r>
            <a:endParaRPr/>
          </a:p>
          <a:p>
            <a:pPr indent="-384048" lvl="0" marL="384048" rtl="0" algn="l">
              <a:lnSpc>
                <a:spcPct val="150000"/>
              </a:lnSpc>
              <a:spcBef>
                <a:spcPts val="1200"/>
              </a:spcBef>
              <a:spcAft>
                <a:spcPts val="0"/>
              </a:spcAft>
              <a:buClr>
                <a:schemeClr val="dk2"/>
              </a:buClr>
              <a:buSzPts val="2400"/>
              <a:buFont typeface="Arial"/>
              <a:buChar char="•"/>
            </a:pPr>
            <a:r>
              <a:rPr lang="en-US" sz="2400"/>
              <a:t>The Yarn was introduced in Hadoop 2.x. </a:t>
            </a:r>
            <a:endParaRPr/>
          </a:p>
          <a:p>
            <a:pPr indent="-384048" lvl="0" marL="384048" rtl="0" algn="l">
              <a:lnSpc>
                <a:spcPct val="150000"/>
              </a:lnSpc>
              <a:spcBef>
                <a:spcPts val="1200"/>
              </a:spcBef>
              <a:spcAft>
                <a:spcPts val="0"/>
              </a:spcAft>
              <a:buClr>
                <a:schemeClr val="dk2"/>
              </a:buClr>
              <a:buSzPts val="2400"/>
              <a:buFont typeface="Arial"/>
              <a:buChar char="•"/>
            </a:pPr>
            <a:r>
              <a:rPr lang="en-US" sz="2400"/>
              <a:t>Yarn allows different data processing engines like graph processing, interactive processing, stream processing as well as batch processing to run and process data stored in</a:t>
            </a:r>
            <a:r>
              <a:rPr b="1" lang="en-US" sz="2400"/>
              <a:t> HDFS.</a:t>
            </a:r>
            <a:r>
              <a:rPr lang="en-US" sz="2400"/>
              <a:t> </a:t>
            </a:r>
            <a:endParaRPr/>
          </a:p>
          <a:p>
            <a:pPr indent="-384048" lvl="0" marL="384048" rtl="0" algn="l">
              <a:lnSpc>
                <a:spcPct val="150000"/>
              </a:lnSpc>
              <a:spcBef>
                <a:spcPts val="1200"/>
              </a:spcBef>
              <a:spcAft>
                <a:spcPts val="0"/>
              </a:spcAft>
              <a:buClr>
                <a:schemeClr val="dk2"/>
              </a:buClr>
              <a:buSzPts val="2400"/>
              <a:buFont typeface="Arial"/>
              <a:buChar char="•"/>
            </a:pPr>
            <a:r>
              <a:rPr lang="en-US" sz="2400"/>
              <a:t>Apart from resource management, Yarn also does job Scheduling.</a:t>
            </a:r>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768" name="Google Shape;768;p74"/>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74"/>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5"/>
          <p:cNvSpPr txBox="1"/>
          <p:nvPr>
            <p:ph type="title"/>
          </p:nvPr>
        </p:nvSpPr>
        <p:spPr>
          <a:xfrm>
            <a:off x="685800" y="36867"/>
            <a:ext cx="7200900" cy="773173"/>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2.x</a:t>
            </a:r>
            <a:endParaRPr/>
          </a:p>
        </p:txBody>
      </p:sp>
      <p:sp>
        <p:nvSpPr>
          <p:cNvPr id="775" name="Google Shape;775;p7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76" name="Google Shape;776;p7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7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778" name="Google Shape;778;p75"/>
          <p:cNvPicPr preferRelativeResize="0"/>
          <p:nvPr/>
        </p:nvPicPr>
        <p:blipFill rotWithShape="1">
          <a:blip r:embed="rId3">
            <a:alphaModFix/>
          </a:blip>
          <a:srcRect b="0" l="0" r="0" t="0"/>
          <a:stretch/>
        </p:blipFill>
        <p:spPr>
          <a:xfrm>
            <a:off x="685800" y="926750"/>
            <a:ext cx="4487201" cy="2782849"/>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Hadoop 1 vs Hadoop 2 Daemons" id="779" name="Google Shape;779;p75"/>
          <p:cNvPicPr preferRelativeResize="0"/>
          <p:nvPr/>
        </p:nvPicPr>
        <p:blipFill rotWithShape="1">
          <a:blip r:embed="rId4">
            <a:alphaModFix/>
          </a:blip>
          <a:srcRect b="0" l="0" r="0" t="0"/>
          <a:stretch/>
        </p:blipFill>
        <p:spPr>
          <a:xfrm>
            <a:off x="3381375" y="3909225"/>
            <a:ext cx="5094225" cy="240232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6"/>
          <p:cNvSpPr txBox="1"/>
          <p:nvPr>
            <p:ph type="title"/>
          </p:nvPr>
        </p:nvSpPr>
        <p:spPr>
          <a:xfrm>
            <a:off x="695739" y="1379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Hadoop 2.x</a:t>
            </a:r>
            <a:endParaRPr/>
          </a:p>
        </p:txBody>
      </p:sp>
      <p:sp>
        <p:nvSpPr>
          <p:cNvPr id="785" name="Google Shape;785;p7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786" name="Google Shape;786;p7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7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788" name="Google Shape;788;p76"/>
          <p:cNvPicPr preferRelativeResize="0"/>
          <p:nvPr/>
        </p:nvPicPr>
        <p:blipFill rotWithShape="1">
          <a:blip r:embed="rId3">
            <a:alphaModFix/>
          </a:blip>
          <a:srcRect b="27778" l="6410" r="37419" t="24814"/>
          <a:stretch/>
        </p:blipFill>
        <p:spPr>
          <a:xfrm>
            <a:off x="685800" y="1371600"/>
            <a:ext cx="8255479" cy="441960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8"/>
          <p:cNvSpPr txBox="1"/>
          <p:nvPr>
            <p:ph type="title"/>
          </p:nvPr>
        </p:nvSpPr>
        <p:spPr>
          <a:xfrm>
            <a:off x="614749" y="152400"/>
            <a:ext cx="8224451" cy="1485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Resource Manager Components</a:t>
            </a:r>
            <a:endParaRPr>
              <a:solidFill>
                <a:schemeClr val="dk1"/>
              </a:solidFill>
            </a:endParaRPr>
          </a:p>
        </p:txBody>
      </p:sp>
      <p:sp>
        <p:nvSpPr>
          <p:cNvPr id="794" name="Google Shape;794;p78"/>
          <p:cNvSpPr txBox="1"/>
          <p:nvPr>
            <p:ph idx="1" type="body"/>
          </p:nvPr>
        </p:nvSpPr>
        <p:spPr>
          <a:xfrm>
            <a:off x="614749" y="1863296"/>
            <a:ext cx="4114800" cy="4525963"/>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rgbClr val="FF0000"/>
              </a:buClr>
              <a:buSzPts val="2000"/>
              <a:buNone/>
            </a:pPr>
            <a:r>
              <a:rPr lang="en-US">
                <a:solidFill>
                  <a:srgbClr val="FF0000"/>
                </a:solidFill>
              </a:rPr>
              <a:t>a) Scheduler</a:t>
            </a:r>
            <a:endParaRPr/>
          </a:p>
          <a:p>
            <a:pPr indent="-384048" lvl="0" marL="384048" rtl="0" algn="l">
              <a:lnSpc>
                <a:spcPct val="94000"/>
              </a:lnSpc>
              <a:spcBef>
                <a:spcPts val="1200"/>
              </a:spcBef>
              <a:spcAft>
                <a:spcPts val="0"/>
              </a:spcAft>
              <a:buClr>
                <a:schemeClr val="dk2"/>
              </a:buClr>
              <a:buSzPts val="2000"/>
              <a:buChar char="■"/>
            </a:pPr>
            <a:r>
              <a:rPr lang="en-US"/>
              <a:t>The scheduler is responsible for allocating the resources to the running application. </a:t>
            </a:r>
            <a:endParaRPr/>
          </a:p>
          <a:p>
            <a:pPr indent="-384048" lvl="0" marL="384048" rtl="0" algn="l">
              <a:lnSpc>
                <a:spcPct val="94000"/>
              </a:lnSpc>
              <a:spcBef>
                <a:spcPts val="1200"/>
              </a:spcBef>
              <a:spcAft>
                <a:spcPts val="0"/>
              </a:spcAft>
              <a:buClr>
                <a:schemeClr val="dk2"/>
              </a:buClr>
              <a:buSzPts val="2000"/>
              <a:buChar char="■"/>
            </a:pPr>
            <a:r>
              <a:rPr lang="en-US"/>
              <a:t>The scheduler is pure scheduler it means that it performs no monitoring , no tracking for the application and even doesn’t guarantees about restarting failed tasks either due to application failure or hardware failures.</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795" name="Google Shape;795;p78"/>
          <p:cNvSpPr txBox="1"/>
          <p:nvPr>
            <p:ph idx="2" type="body"/>
          </p:nvPr>
        </p:nvSpPr>
        <p:spPr>
          <a:xfrm>
            <a:off x="4876800" y="1863295"/>
            <a:ext cx="4114800" cy="4525963"/>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rgbClr val="FF0000"/>
              </a:buClr>
              <a:buSzPts val="2000"/>
              <a:buNone/>
            </a:pPr>
            <a:r>
              <a:rPr lang="en-US">
                <a:solidFill>
                  <a:srgbClr val="FF0000"/>
                </a:solidFill>
              </a:rPr>
              <a:t>b) Application Manager</a:t>
            </a:r>
            <a:endParaRPr/>
          </a:p>
          <a:p>
            <a:pPr indent="-384048" lvl="0" marL="384048" rtl="0" algn="l">
              <a:lnSpc>
                <a:spcPct val="94000"/>
              </a:lnSpc>
              <a:spcBef>
                <a:spcPts val="1200"/>
              </a:spcBef>
              <a:spcAft>
                <a:spcPts val="0"/>
              </a:spcAft>
              <a:buClr>
                <a:schemeClr val="dk2"/>
              </a:buClr>
              <a:buSzPts val="2000"/>
              <a:buChar char="■"/>
            </a:pPr>
            <a:r>
              <a:rPr lang="en-US"/>
              <a:t>It manages running Application Masters in the cluster, i.e., </a:t>
            </a:r>
            <a:endParaRPr/>
          </a:p>
          <a:p>
            <a:pPr indent="-384048" lvl="0" marL="384048" rtl="0" algn="l">
              <a:lnSpc>
                <a:spcPct val="94000"/>
              </a:lnSpc>
              <a:spcBef>
                <a:spcPts val="1200"/>
              </a:spcBef>
              <a:spcAft>
                <a:spcPts val="0"/>
              </a:spcAft>
              <a:buClr>
                <a:schemeClr val="dk2"/>
              </a:buClr>
              <a:buSzPts val="2000"/>
              <a:buChar char="■"/>
            </a:pPr>
            <a:r>
              <a:rPr lang="en-US"/>
              <a:t>it is responsible for starting application masters and for monitoring and restarting them on different nodes in case of failures.</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5ded8fb5ad_0_20"/>
          <p:cNvSpPr txBox="1"/>
          <p:nvPr>
            <p:ph idx="12" type="sldNum"/>
          </p:nvPr>
        </p:nvSpPr>
        <p:spPr>
          <a:xfrm>
            <a:off x="7104552" y="6453386"/>
            <a:ext cx="1197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7" name="Google Shape;147;g25ded8fb5ad_0_20"/>
          <p:cNvPicPr preferRelativeResize="0"/>
          <p:nvPr/>
        </p:nvPicPr>
        <p:blipFill rotWithShape="1">
          <a:blip r:embed="rId3">
            <a:alphaModFix/>
          </a:blip>
          <a:srcRect b="20483" l="13434" r="0" t="0"/>
          <a:stretch/>
        </p:blipFill>
        <p:spPr>
          <a:xfrm>
            <a:off x="2014400" y="1628600"/>
            <a:ext cx="5723000" cy="2955525"/>
          </a:xfrm>
          <a:prstGeom prst="rect">
            <a:avLst/>
          </a:prstGeom>
          <a:noFill/>
          <a:ln>
            <a:noFill/>
          </a:ln>
        </p:spPr>
      </p:pic>
      <p:sp>
        <p:nvSpPr>
          <p:cNvPr id="148" name="Google Shape;148;g25ded8fb5ad_0_20"/>
          <p:cNvSpPr/>
          <p:nvPr/>
        </p:nvSpPr>
        <p:spPr>
          <a:xfrm>
            <a:off x="2169408" y="4642845"/>
            <a:ext cx="1586375" cy="1037250"/>
          </a:xfrm>
          <a:custGeom>
            <a:rect b="b" l="l" r="r" t="t"/>
            <a:pathLst>
              <a:path extrusionOk="0" h="41490" w="63455">
                <a:moveTo>
                  <a:pt x="1559" y="13205"/>
                </a:moveTo>
                <a:cubicBezTo>
                  <a:pt x="5813" y="13205"/>
                  <a:pt x="8428" y="18279"/>
                  <a:pt x="11436" y="21287"/>
                </a:cubicBezTo>
                <a:cubicBezTo>
                  <a:pt x="15957" y="25808"/>
                  <a:pt x="23459" y="30395"/>
                  <a:pt x="29395" y="28021"/>
                </a:cubicBezTo>
                <a:cubicBezTo>
                  <a:pt x="38189" y="24504"/>
                  <a:pt x="46942" y="19902"/>
                  <a:pt x="53639" y="13205"/>
                </a:cubicBezTo>
                <a:cubicBezTo>
                  <a:pt x="56310" y="10534"/>
                  <a:pt x="56148" y="3777"/>
                  <a:pt x="59925" y="3777"/>
                </a:cubicBezTo>
                <a:cubicBezTo>
                  <a:pt x="62469" y="3777"/>
                  <a:pt x="59925" y="8865"/>
                  <a:pt x="59925" y="11409"/>
                </a:cubicBezTo>
                <a:cubicBezTo>
                  <a:pt x="59925" y="15494"/>
                  <a:pt x="61784" y="21707"/>
                  <a:pt x="58129" y="23531"/>
                </a:cubicBezTo>
                <a:cubicBezTo>
                  <a:pt x="57182" y="24003"/>
                  <a:pt x="57680" y="21447"/>
                  <a:pt x="57680" y="20389"/>
                </a:cubicBezTo>
                <a:cubicBezTo>
                  <a:pt x="57680" y="18443"/>
                  <a:pt x="57680" y="16498"/>
                  <a:pt x="57680" y="14552"/>
                </a:cubicBezTo>
                <a:cubicBezTo>
                  <a:pt x="57680" y="9437"/>
                  <a:pt x="59450" y="3802"/>
                  <a:pt x="63067" y="185"/>
                </a:cubicBezTo>
                <a:cubicBezTo>
                  <a:pt x="63808" y="-556"/>
                  <a:pt x="63254" y="2297"/>
                  <a:pt x="63067" y="3328"/>
                </a:cubicBezTo>
                <a:cubicBezTo>
                  <a:pt x="62644" y="5656"/>
                  <a:pt x="62040" y="8033"/>
                  <a:pt x="60823" y="10062"/>
                </a:cubicBezTo>
                <a:cubicBezTo>
                  <a:pt x="58089" y="14619"/>
                  <a:pt x="54386" y="18646"/>
                  <a:pt x="52292" y="23531"/>
                </a:cubicBezTo>
                <a:cubicBezTo>
                  <a:pt x="50155" y="28515"/>
                  <a:pt x="47001" y="34089"/>
                  <a:pt x="41966" y="36103"/>
                </a:cubicBezTo>
                <a:cubicBezTo>
                  <a:pt x="33046" y="39671"/>
                  <a:pt x="22743" y="39706"/>
                  <a:pt x="13232" y="38347"/>
                </a:cubicBezTo>
                <a:cubicBezTo>
                  <a:pt x="7748" y="37564"/>
                  <a:pt x="212" y="33560"/>
                  <a:pt x="212" y="28021"/>
                </a:cubicBezTo>
                <a:cubicBezTo>
                  <a:pt x="212" y="25477"/>
                  <a:pt x="212" y="22933"/>
                  <a:pt x="212" y="20389"/>
                </a:cubicBezTo>
                <a:cubicBezTo>
                  <a:pt x="212" y="18892"/>
                  <a:pt x="0" y="14417"/>
                  <a:pt x="212" y="15899"/>
                </a:cubicBezTo>
                <a:cubicBezTo>
                  <a:pt x="943" y="21014"/>
                  <a:pt x="1930" y="26090"/>
                  <a:pt x="2906" y="31164"/>
                </a:cubicBezTo>
                <a:cubicBezTo>
                  <a:pt x="3566" y="34595"/>
                  <a:pt x="1207" y="41490"/>
                  <a:pt x="4701" y="41490"/>
                </a:cubicBezTo>
                <a:cubicBezTo>
                  <a:pt x="7694" y="41490"/>
                  <a:pt x="4701" y="35504"/>
                  <a:pt x="4701" y="32511"/>
                </a:cubicBezTo>
                <a:cubicBezTo>
                  <a:pt x="4701" y="26225"/>
                  <a:pt x="4701" y="19940"/>
                  <a:pt x="4701" y="13654"/>
                </a:cubicBezTo>
              </a:path>
            </a:pathLst>
          </a:custGeom>
          <a:noFill/>
          <a:ln cap="flat" cmpd="sng" w="9525">
            <a:solidFill>
              <a:schemeClr val="lt1"/>
            </a:solidFill>
            <a:prstDash val="solid"/>
            <a:round/>
            <a:headEnd len="med" w="med" type="none"/>
            <a:tailEnd len="med" w="med" type="none"/>
          </a:ln>
        </p:spPr>
      </p:sp>
      <p:sp>
        <p:nvSpPr>
          <p:cNvPr id="149" name="Google Shape;149;g25ded8fb5ad_0_20"/>
          <p:cNvSpPr/>
          <p:nvPr/>
        </p:nvSpPr>
        <p:spPr>
          <a:xfrm>
            <a:off x="1485900" y="3282125"/>
            <a:ext cx="2384100" cy="1302000"/>
          </a:xfrm>
          <a:prstGeom prst="ribbon">
            <a:avLst>
              <a:gd fmla="val 16667"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1"/>
          <p:cNvSpPr txBox="1"/>
          <p:nvPr>
            <p:ph type="title"/>
          </p:nvPr>
        </p:nvSpPr>
        <p:spPr>
          <a:xfrm>
            <a:off x="762000" y="257363"/>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Node Manager</a:t>
            </a:r>
            <a:endParaRPr/>
          </a:p>
        </p:txBody>
      </p:sp>
      <p:sp>
        <p:nvSpPr>
          <p:cNvPr id="801" name="Google Shape;801;p81"/>
          <p:cNvSpPr txBox="1"/>
          <p:nvPr>
            <p:ph idx="1" type="body"/>
          </p:nvPr>
        </p:nvSpPr>
        <p:spPr>
          <a:xfrm>
            <a:off x="745524" y="1143000"/>
            <a:ext cx="8322276" cy="5310386"/>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800"/>
              <a:buFont typeface="Times New Roman"/>
              <a:buChar char="•"/>
            </a:pPr>
            <a:r>
              <a:rPr lang="en-US" sz="2800">
                <a:latin typeface="Times New Roman"/>
                <a:ea typeface="Times New Roman"/>
                <a:cs typeface="Times New Roman"/>
                <a:sym typeface="Times New Roman"/>
              </a:rPr>
              <a:t>It is the slave daemon of Yarn. </a:t>
            </a:r>
            <a:endParaRPr>
              <a:latin typeface="Times New Roman"/>
              <a:ea typeface="Times New Roman"/>
              <a:cs typeface="Times New Roman"/>
              <a:sym typeface="Times New Roman"/>
            </a:endParaRPr>
          </a:p>
          <a:p>
            <a:pPr indent="-384048" lvl="0" marL="384048" rtl="0" algn="l">
              <a:lnSpc>
                <a:spcPct val="94000"/>
              </a:lnSpc>
              <a:spcBef>
                <a:spcPts val="1200"/>
              </a:spcBef>
              <a:spcAft>
                <a:spcPts val="0"/>
              </a:spcAft>
              <a:buClr>
                <a:schemeClr val="dk2"/>
              </a:buClr>
              <a:buSzPts val="2800"/>
              <a:buFont typeface="Times New Roman"/>
              <a:buChar char="•"/>
            </a:pPr>
            <a:r>
              <a:rPr lang="en-US" sz="2800">
                <a:latin typeface="Times New Roman"/>
                <a:ea typeface="Times New Roman"/>
                <a:cs typeface="Times New Roman"/>
                <a:sym typeface="Times New Roman"/>
              </a:rPr>
              <a:t>Manage the user process on that machine. </a:t>
            </a:r>
            <a:endParaRPr>
              <a:latin typeface="Times New Roman"/>
              <a:ea typeface="Times New Roman"/>
              <a:cs typeface="Times New Roman"/>
              <a:sym typeface="Times New Roman"/>
            </a:endParaRPr>
          </a:p>
          <a:p>
            <a:pPr indent="-384048" lvl="0" marL="384048" rtl="0" algn="l">
              <a:lnSpc>
                <a:spcPct val="94000"/>
              </a:lnSpc>
              <a:spcBef>
                <a:spcPts val="1200"/>
              </a:spcBef>
              <a:spcAft>
                <a:spcPts val="0"/>
              </a:spcAft>
              <a:buClr>
                <a:schemeClr val="dk2"/>
              </a:buClr>
              <a:buSzPts val="2800"/>
              <a:buFont typeface="Times New Roman"/>
              <a:buChar char="•"/>
            </a:pPr>
            <a:r>
              <a:rPr lang="en-US" sz="2800">
                <a:latin typeface="Times New Roman"/>
                <a:ea typeface="Times New Roman"/>
                <a:cs typeface="Times New Roman"/>
                <a:sym typeface="Times New Roman"/>
              </a:rPr>
              <a:t>Yarn Node Manager also tracks the health of the node on which it is running. </a:t>
            </a:r>
            <a:endParaRPr>
              <a:latin typeface="Times New Roman"/>
              <a:ea typeface="Times New Roman"/>
              <a:cs typeface="Times New Roman"/>
              <a:sym typeface="Times New Roman"/>
            </a:endParaRPr>
          </a:p>
          <a:p>
            <a:pPr indent="-384048" lvl="0" marL="384048" rtl="0" algn="l">
              <a:lnSpc>
                <a:spcPct val="94000"/>
              </a:lnSpc>
              <a:spcBef>
                <a:spcPts val="1200"/>
              </a:spcBef>
              <a:spcAft>
                <a:spcPts val="0"/>
              </a:spcAft>
              <a:buClr>
                <a:schemeClr val="dk2"/>
              </a:buClr>
              <a:buSzPts val="2800"/>
              <a:buFont typeface="Times New Roman"/>
              <a:buChar char="•"/>
            </a:pPr>
            <a:r>
              <a:rPr lang="en-US" sz="2800">
                <a:latin typeface="Times New Roman"/>
                <a:ea typeface="Times New Roman"/>
                <a:cs typeface="Times New Roman"/>
                <a:sym typeface="Times New Roman"/>
              </a:rPr>
              <a:t>A shuffle is a typical auxiliary service by the NMs for MapReduce applications on YARN.</a:t>
            </a:r>
            <a:endParaRPr>
              <a:latin typeface="Times New Roman"/>
              <a:ea typeface="Times New Roman"/>
              <a:cs typeface="Times New Roman"/>
              <a:sym typeface="Times New Roman"/>
            </a:endParaRPr>
          </a:p>
        </p:txBody>
      </p:sp>
      <p:sp>
        <p:nvSpPr>
          <p:cNvPr id="802" name="Google Shape;802;p8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8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sp>
        <p:nvSpPr>
          <p:cNvPr id="808" name="Google Shape;808;p8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Application Master</a:t>
            </a:r>
            <a:endParaRPr/>
          </a:p>
        </p:txBody>
      </p:sp>
      <p:sp>
        <p:nvSpPr>
          <p:cNvPr id="809" name="Google Shape;809;p82"/>
          <p:cNvSpPr txBox="1"/>
          <p:nvPr>
            <p:ph idx="1" type="body"/>
          </p:nvPr>
        </p:nvSpPr>
        <p:spPr>
          <a:xfrm>
            <a:off x="925034" y="1676400"/>
            <a:ext cx="7837966"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Manages the user job lifecycle and resource needs of individual applications. </a:t>
            </a:r>
            <a:endParaRPr sz="2400"/>
          </a:p>
          <a:p>
            <a:pPr indent="-384048" lvl="0" marL="384048" rtl="0" algn="l">
              <a:lnSpc>
                <a:spcPct val="94000"/>
              </a:lnSpc>
              <a:spcBef>
                <a:spcPts val="1200"/>
              </a:spcBef>
              <a:spcAft>
                <a:spcPts val="0"/>
              </a:spcAft>
              <a:buClr>
                <a:schemeClr val="dk2"/>
              </a:buClr>
              <a:buSzPts val="2400"/>
              <a:buChar char="■"/>
            </a:pPr>
            <a:r>
              <a:rPr lang="en-US" sz="2400"/>
              <a:t>It works along with the Node Manager and monitors the execution of tasks(one per application).</a:t>
            </a:r>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810" name="Google Shape;810;p8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8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Container</a:t>
            </a:r>
            <a:endParaRPr/>
          </a:p>
        </p:txBody>
      </p:sp>
      <p:sp>
        <p:nvSpPr>
          <p:cNvPr id="817" name="Google Shape;817;p8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818" name="Google Shape;818;p8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8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820" name="Google Shape;820;p83"/>
          <p:cNvPicPr preferRelativeResize="0"/>
          <p:nvPr/>
        </p:nvPicPr>
        <p:blipFill rotWithShape="1">
          <a:blip r:embed="rId3">
            <a:alphaModFix/>
          </a:blip>
          <a:srcRect b="37009" l="9284" r="43367" t="31594"/>
          <a:stretch/>
        </p:blipFill>
        <p:spPr>
          <a:xfrm>
            <a:off x="685800" y="1905000"/>
            <a:ext cx="8277725" cy="432955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5"/>
          <p:cNvSpPr txBox="1"/>
          <p:nvPr>
            <p:ph type="title"/>
          </p:nvPr>
        </p:nvSpPr>
        <p:spPr>
          <a:xfrm>
            <a:off x="762000" y="27432"/>
            <a:ext cx="8229600" cy="658368"/>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200"/>
              <a:buFont typeface="Libre Franklin"/>
              <a:buNone/>
            </a:pPr>
            <a:r>
              <a:rPr lang="en-US" sz="3200"/>
              <a:t>Difference between Hadoop 1 and Hadoop 2</a:t>
            </a:r>
            <a:endParaRPr sz="3200"/>
          </a:p>
        </p:txBody>
      </p:sp>
      <p:sp>
        <p:nvSpPr>
          <p:cNvPr id="826" name="Google Shape;826;p8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compiled by Dr. Rohini Temkar</a:t>
            </a:r>
            <a:endParaRPr/>
          </a:p>
        </p:txBody>
      </p:sp>
      <p:sp>
        <p:nvSpPr>
          <p:cNvPr id="827" name="Google Shape;827;p8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graphicFrame>
        <p:nvGraphicFramePr>
          <p:cNvPr id="828" name="Google Shape;828;p85"/>
          <p:cNvGraphicFramePr/>
          <p:nvPr/>
        </p:nvGraphicFramePr>
        <p:xfrm>
          <a:off x="609600" y="533400"/>
          <a:ext cx="3000000" cy="3000000"/>
        </p:xfrm>
        <a:graphic>
          <a:graphicData uri="http://schemas.openxmlformats.org/drawingml/2006/table">
            <a:tbl>
              <a:tblPr>
                <a:noFill/>
                <a:tableStyleId>{FF771AA0-066C-4185-A30E-E8F886F1AB16}</a:tableStyleId>
              </a:tblPr>
              <a:tblGrid>
                <a:gridCol w="4419600"/>
                <a:gridCol w="3962400"/>
              </a:tblGrid>
              <a:tr h="405625">
                <a:tc>
                  <a:txBody>
                    <a:bodyPr/>
                    <a:lstStyle/>
                    <a:p>
                      <a:pPr indent="0" lvl="0" marL="0" marR="0" rtl="0" algn="ctr">
                        <a:spcBef>
                          <a:spcPts val="0"/>
                        </a:spcBef>
                        <a:spcAft>
                          <a:spcPts val="0"/>
                        </a:spcAft>
                        <a:buNone/>
                      </a:pPr>
                      <a:r>
                        <a:rPr b="1" lang="en-US" sz="2000"/>
                        <a:t>Hadoop 1</a:t>
                      </a:r>
                      <a:endParaRPr/>
                    </a:p>
                  </a:txBody>
                  <a:tcPr marT="26400" marB="26400" marR="26400" marL="26400"/>
                </a:tc>
                <a:tc>
                  <a:txBody>
                    <a:bodyPr/>
                    <a:lstStyle/>
                    <a:p>
                      <a:pPr indent="0" lvl="0" marL="0" marR="0" rtl="0" algn="ctr">
                        <a:spcBef>
                          <a:spcPts val="0"/>
                        </a:spcBef>
                        <a:spcAft>
                          <a:spcPts val="0"/>
                        </a:spcAft>
                        <a:buNone/>
                      </a:pPr>
                      <a:r>
                        <a:rPr b="1" lang="en-US" sz="2000"/>
                        <a:t>Hadoop 2</a:t>
                      </a:r>
                      <a:endParaRPr/>
                    </a:p>
                  </a:txBody>
                  <a:tcPr marT="26400" marB="26400" marR="26400" marL="26400"/>
                </a:tc>
              </a:tr>
              <a:tr h="1094650">
                <a:tc>
                  <a:txBody>
                    <a:bodyPr/>
                    <a:lstStyle/>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Map Reduce which works as Resource Management as well as Data Processing. Due to this workload on Map Reduce, it will affect the performance.</a:t>
                      </a:r>
                      <a:endParaRPr sz="1600"/>
                    </a:p>
                  </a:txBody>
                  <a:tcPr marT="26400" marB="26400" marR="26400" marL="26400"/>
                </a:tc>
                <a:tc>
                  <a:txBody>
                    <a:bodyPr/>
                    <a:lstStyle/>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YARN which works as Resource Management. It basically allocates the resources and keeps all the things going on.</a:t>
                      </a:r>
                      <a:endParaRPr sz="1600"/>
                    </a:p>
                  </a:txBody>
                  <a:tcPr marT="26400" marB="26400" marR="26400" marL="26400"/>
                </a:tc>
              </a:tr>
              <a:tr h="1094650">
                <a:tc>
                  <a:txBody>
                    <a:bodyPr/>
                    <a:lstStyle/>
                    <a:p>
                      <a:pPr indent="0" lvl="0" marL="0" marR="0" rtl="0" algn="l">
                        <a:spcBef>
                          <a:spcPts val="0"/>
                        </a:spcBef>
                        <a:spcAft>
                          <a:spcPts val="0"/>
                        </a:spcAft>
                        <a:buNone/>
                      </a:pPr>
                      <a:r>
                        <a:rPr lang="en-US" sz="1600"/>
                        <a:t>Supports MapReduce processing model in its architecture and it does not support non MapReduce tools.</a:t>
                      </a:r>
                      <a:endParaRPr/>
                    </a:p>
                  </a:txBody>
                  <a:tcPr marT="26400" marB="26400" marR="26400" marL="26400"/>
                </a:tc>
                <a:tc>
                  <a:txBody>
                    <a:bodyPr/>
                    <a:lstStyle/>
                    <a:p>
                      <a:pPr indent="0" lvl="0" marL="0" marR="0" rtl="0" algn="l">
                        <a:spcBef>
                          <a:spcPts val="0"/>
                        </a:spcBef>
                        <a:spcAft>
                          <a:spcPts val="0"/>
                        </a:spcAft>
                        <a:buNone/>
                      </a:pPr>
                      <a:r>
                        <a:rPr lang="en-US" sz="1600"/>
                        <a:t>Allows to work in </a:t>
                      </a:r>
                      <a:r>
                        <a:rPr lang="en-US" sz="1600"/>
                        <a:t>MapReduce</a:t>
                      </a:r>
                      <a:r>
                        <a:rPr lang="en-US" sz="1600"/>
                        <a:t> model as well as other distributed computing models like Spark, Hama, Giraph, Message Passing Interface) MPI &amp; HBase coprocessors.</a:t>
                      </a:r>
                      <a:endParaRPr/>
                    </a:p>
                  </a:txBody>
                  <a:tcPr marT="26400" marB="26400" marR="26400" marL="26400"/>
                </a:tc>
              </a:tr>
              <a:tr h="1613850">
                <a:tc>
                  <a:txBody>
                    <a:bodyPr/>
                    <a:lstStyle/>
                    <a:p>
                      <a:pPr indent="0" lvl="0" marL="0" marR="0" rtl="0" algn="l">
                        <a:spcBef>
                          <a:spcPts val="0"/>
                        </a:spcBef>
                        <a:spcAft>
                          <a:spcPts val="0"/>
                        </a:spcAft>
                        <a:buNone/>
                      </a:pPr>
                      <a:r>
                        <a:rPr b="1" lang="en-US" sz="1600"/>
                        <a:t>Daemons: </a:t>
                      </a:r>
                      <a:endParaRPr/>
                    </a:p>
                    <a:p>
                      <a:pPr indent="0" lvl="0" marL="0" marR="0" rtl="0" algn="l">
                        <a:spcBef>
                          <a:spcPts val="0"/>
                        </a:spcBef>
                        <a:spcAft>
                          <a:spcPts val="0"/>
                        </a:spcAft>
                        <a:buNone/>
                      </a:pPr>
                      <a:r>
                        <a:rPr lang="en-US" sz="1600"/>
                        <a:t>Namenode	</a:t>
                      </a:r>
                      <a:endParaRPr/>
                    </a:p>
                    <a:p>
                      <a:pPr indent="0" lvl="0" marL="0" marR="0" rtl="0" algn="l">
                        <a:spcBef>
                          <a:spcPts val="0"/>
                        </a:spcBef>
                        <a:spcAft>
                          <a:spcPts val="0"/>
                        </a:spcAft>
                        <a:buNone/>
                      </a:pPr>
                      <a:r>
                        <a:rPr lang="en-US" sz="1600"/>
                        <a:t>Datanode</a:t>
                      </a:r>
                      <a:endParaRPr sz="1600"/>
                    </a:p>
                    <a:p>
                      <a:pPr indent="0" lvl="0" marL="0" marR="0" rtl="0" algn="l">
                        <a:spcBef>
                          <a:spcPts val="0"/>
                        </a:spcBef>
                        <a:spcAft>
                          <a:spcPts val="0"/>
                        </a:spcAft>
                        <a:buNone/>
                      </a:pPr>
                      <a:r>
                        <a:rPr lang="en-US" sz="1600"/>
                        <a:t>Secondary Namenode	</a:t>
                      </a:r>
                      <a:endParaRPr/>
                    </a:p>
                    <a:p>
                      <a:pPr indent="0" lvl="0" marL="0" marR="0" rtl="0" algn="l">
                        <a:spcBef>
                          <a:spcPts val="0"/>
                        </a:spcBef>
                        <a:spcAft>
                          <a:spcPts val="0"/>
                        </a:spcAft>
                        <a:buNone/>
                      </a:pPr>
                      <a:r>
                        <a:rPr lang="en-US" sz="1600"/>
                        <a:t>Job Tracker	</a:t>
                      </a:r>
                      <a:endParaRPr/>
                    </a:p>
                    <a:p>
                      <a:pPr indent="0" lvl="0" marL="0" marR="0" rtl="0" algn="l">
                        <a:spcBef>
                          <a:spcPts val="0"/>
                        </a:spcBef>
                        <a:spcAft>
                          <a:spcPts val="0"/>
                        </a:spcAft>
                        <a:buNone/>
                      </a:pPr>
                      <a:r>
                        <a:rPr lang="en-US" sz="1600"/>
                        <a:t>Task Tracker	</a:t>
                      </a:r>
                      <a:endParaRPr sz="1600"/>
                    </a:p>
                  </a:txBody>
                  <a:tcPr marT="26400" marB="26400" marR="26400" marL="26400"/>
                </a:tc>
                <a:tc>
                  <a:txBody>
                    <a:bodyPr/>
                    <a:lstStyle/>
                    <a:p>
                      <a:pPr indent="0" lvl="0" marL="0" marR="0" rtl="0" algn="l">
                        <a:lnSpc>
                          <a:spcPct val="100000"/>
                        </a:lnSpc>
                        <a:spcBef>
                          <a:spcPts val="0"/>
                        </a:spcBef>
                        <a:spcAft>
                          <a:spcPts val="0"/>
                        </a:spcAft>
                        <a:buClr>
                          <a:schemeClr val="dk1"/>
                        </a:buClr>
                        <a:buSzPts val="1600"/>
                        <a:buFont typeface="Libre Franklin"/>
                        <a:buNone/>
                      </a:pPr>
                      <a:r>
                        <a:rPr b="1" lang="en-US" sz="1600"/>
                        <a:t>Daemons: </a:t>
                      </a:r>
                      <a:endParaRPr/>
                    </a:p>
                    <a:p>
                      <a:pPr indent="0" lvl="0" marL="0" marR="0" rtl="0" algn="l">
                        <a:spcBef>
                          <a:spcPts val="0"/>
                        </a:spcBef>
                        <a:spcAft>
                          <a:spcPts val="0"/>
                        </a:spcAft>
                        <a:buNone/>
                      </a:pPr>
                      <a:r>
                        <a:rPr lang="en-US" sz="1600"/>
                        <a:t>Namenode</a:t>
                      </a:r>
                      <a:endParaRPr sz="1600"/>
                    </a:p>
                    <a:p>
                      <a:pPr indent="0" lvl="0" marL="0" marR="0" rtl="0" algn="l">
                        <a:spcBef>
                          <a:spcPts val="0"/>
                        </a:spcBef>
                        <a:spcAft>
                          <a:spcPts val="0"/>
                        </a:spcAft>
                        <a:buNone/>
                      </a:pPr>
                      <a:r>
                        <a:rPr lang="en-US" sz="1600"/>
                        <a:t>Datanode</a:t>
                      </a:r>
                      <a:endParaRPr sz="1600"/>
                    </a:p>
                    <a:p>
                      <a:pPr indent="0" lvl="0" marL="0" marR="0" rtl="0" algn="l">
                        <a:spcBef>
                          <a:spcPts val="0"/>
                        </a:spcBef>
                        <a:spcAft>
                          <a:spcPts val="0"/>
                        </a:spcAft>
                        <a:buNone/>
                      </a:pPr>
                      <a:r>
                        <a:rPr lang="en-US" sz="1600"/>
                        <a:t>Secondary Namenode</a:t>
                      </a:r>
                      <a:endParaRPr sz="1600"/>
                    </a:p>
                    <a:p>
                      <a:pPr indent="0" lvl="0" marL="0" marR="0" rtl="0" algn="l">
                        <a:spcBef>
                          <a:spcPts val="0"/>
                        </a:spcBef>
                        <a:spcAft>
                          <a:spcPts val="0"/>
                        </a:spcAft>
                        <a:buNone/>
                      </a:pPr>
                      <a:r>
                        <a:rPr lang="en-US" sz="1600"/>
                        <a:t>Resource Manager</a:t>
                      </a:r>
                      <a:endParaRPr/>
                    </a:p>
                    <a:p>
                      <a:pPr indent="0" lvl="0" marL="0" marR="0" rtl="0" algn="l">
                        <a:lnSpc>
                          <a:spcPct val="100000"/>
                        </a:lnSpc>
                        <a:spcBef>
                          <a:spcPts val="0"/>
                        </a:spcBef>
                        <a:spcAft>
                          <a:spcPts val="0"/>
                        </a:spcAft>
                        <a:buClr>
                          <a:schemeClr val="dk1"/>
                        </a:buClr>
                        <a:buSzPts val="1600"/>
                        <a:buFont typeface="Libre Franklin"/>
                        <a:buNone/>
                      </a:pPr>
                      <a:r>
                        <a:rPr lang="en-US" sz="1600"/>
                        <a:t>Node Manager</a:t>
                      </a:r>
                      <a:endParaRPr sz="1600"/>
                    </a:p>
                  </a:txBody>
                  <a:tcPr marT="26400" marB="26400" marR="26400" marL="26400"/>
                </a:tc>
              </a:tr>
              <a:tr h="1135750">
                <a:tc>
                  <a:txBody>
                    <a:bodyPr/>
                    <a:lstStyle/>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Single master and multiple slaves.</a:t>
                      </a:r>
                      <a:endParaRPr/>
                    </a:p>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Suppose if master node got crashed then irrespective of your best slave nodes, your cluster will be destroyed. </a:t>
                      </a:r>
                      <a:endParaRPr sz="1600"/>
                    </a:p>
                  </a:txBody>
                  <a:tcPr marT="26400" marB="26400" marR="26400" marL="26400"/>
                </a:tc>
                <a:tc>
                  <a:txBody>
                    <a:bodyPr/>
                    <a:lstStyle/>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Multiple masters (i.e active namenodes and standby namenodes) and multiple slaves.</a:t>
                      </a:r>
                      <a:endParaRPr/>
                    </a:p>
                    <a:p>
                      <a:pPr indent="0" lvl="0" marL="0" marR="0" rtl="0" algn="l">
                        <a:spcBef>
                          <a:spcPts val="0"/>
                        </a:spcBef>
                        <a:spcAft>
                          <a:spcPts val="0"/>
                        </a:spcAft>
                        <a:buNone/>
                      </a:pPr>
                      <a:r>
                        <a:rPr b="0" i="0" lang="en-US" sz="1600">
                          <a:solidFill>
                            <a:schemeClr val="dk1"/>
                          </a:solidFill>
                          <a:latin typeface="Libre Franklin"/>
                          <a:ea typeface="Libre Franklin"/>
                          <a:cs typeface="Libre Franklin"/>
                          <a:sym typeface="Libre Franklin"/>
                        </a:rPr>
                        <a:t>If here master node got crashed then standby master node will take over it.</a:t>
                      </a:r>
                      <a:endParaRPr sz="1600"/>
                    </a:p>
                  </a:txBody>
                  <a:tcPr marT="26400" marB="26400" marR="26400" marL="26400"/>
                </a:tc>
              </a:tr>
              <a:tr h="575450">
                <a:tc>
                  <a:txBody>
                    <a:bodyPr/>
                    <a:lstStyle/>
                    <a:p>
                      <a:pPr indent="0" lvl="0" marL="0" marR="0" rtl="0" algn="l">
                        <a:spcBef>
                          <a:spcPts val="0"/>
                        </a:spcBef>
                        <a:spcAft>
                          <a:spcPts val="0"/>
                        </a:spcAft>
                        <a:buNone/>
                      </a:pPr>
                      <a:r>
                        <a:rPr b="1" i="0" lang="en-US" sz="1600">
                          <a:solidFill>
                            <a:schemeClr val="dk1"/>
                          </a:solidFill>
                          <a:latin typeface="Libre Franklin"/>
                          <a:ea typeface="Libre Franklin"/>
                          <a:cs typeface="Libre Franklin"/>
                          <a:sym typeface="Libre Franklin"/>
                        </a:rPr>
                        <a:t>Scalability: </a:t>
                      </a:r>
                      <a:r>
                        <a:rPr b="0" i="0" lang="en-US" sz="1600">
                          <a:solidFill>
                            <a:schemeClr val="dk1"/>
                          </a:solidFill>
                          <a:latin typeface="Libre Franklin"/>
                          <a:ea typeface="Libre Franklin"/>
                          <a:cs typeface="Libre Franklin"/>
                          <a:sym typeface="Libre Franklin"/>
                        </a:rPr>
                        <a:t>limited to 4000 nodes per cluster</a:t>
                      </a:r>
                      <a:endParaRPr sz="1600"/>
                    </a:p>
                  </a:txBody>
                  <a:tcPr marT="26400" marB="26400" marR="26400" marL="26400"/>
                </a:tc>
                <a:tc>
                  <a:txBody>
                    <a:bodyPr/>
                    <a:lstStyle/>
                    <a:p>
                      <a:pPr indent="0" lvl="0" marL="0" marR="0" rtl="0" algn="l">
                        <a:spcBef>
                          <a:spcPts val="0"/>
                        </a:spcBef>
                        <a:spcAft>
                          <a:spcPts val="0"/>
                        </a:spcAft>
                        <a:buNone/>
                      </a:pPr>
                      <a:r>
                        <a:rPr b="1" i="0" lang="en-US" sz="1600">
                          <a:solidFill>
                            <a:schemeClr val="dk1"/>
                          </a:solidFill>
                          <a:latin typeface="Libre Franklin"/>
                          <a:ea typeface="Libre Franklin"/>
                          <a:cs typeface="Libre Franklin"/>
                          <a:sym typeface="Libre Franklin"/>
                        </a:rPr>
                        <a:t>Scalability: </a:t>
                      </a:r>
                      <a:r>
                        <a:rPr b="0" i="0" lang="en-US" sz="1600">
                          <a:solidFill>
                            <a:schemeClr val="dk1"/>
                          </a:solidFill>
                          <a:latin typeface="Libre Franklin"/>
                          <a:ea typeface="Libre Franklin"/>
                          <a:cs typeface="Libre Franklin"/>
                          <a:sym typeface="Libre Franklin"/>
                        </a:rPr>
                        <a:t>scalable up to 10000 nodes per cluster.</a:t>
                      </a:r>
                      <a:endParaRPr sz="1600"/>
                    </a:p>
                  </a:txBody>
                  <a:tcPr marT="26400" marB="26400" marR="26400" marL="26400"/>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6"/>
          <p:cNvSpPr txBox="1"/>
          <p:nvPr>
            <p:ph type="title"/>
          </p:nvPr>
        </p:nvSpPr>
        <p:spPr>
          <a:xfrm>
            <a:off x="838200" y="36576"/>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FF0000"/>
              </a:buClr>
              <a:buSzPts val="4400"/>
              <a:buFont typeface="Libre Franklin"/>
              <a:buNone/>
            </a:pPr>
            <a:r>
              <a:rPr lang="en-US">
                <a:solidFill>
                  <a:srgbClr val="FF0000"/>
                </a:solidFill>
              </a:rPr>
              <a:t>Rack Awareness</a:t>
            </a:r>
            <a:endParaRPr/>
          </a:p>
        </p:txBody>
      </p:sp>
      <p:sp>
        <p:nvSpPr>
          <p:cNvPr id="834" name="Google Shape;834;p8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0" algn="l">
              <a:lnSpc>
                <a:spcPct val="94000"/>
              </a:lnSpc>
              <a:spcBef>
                <a:spcPts val="0"/>
              </a:spcBef>
              <a:spcAft>
                <a:spcPts val="0"/>
              </a:spcAft>
              <a:buClr>
                <a:schemeClr val="dk2"/>
              </a:buClr>
              <a:buSzPts val="2000"/>
              <a:buNone/>
            </a:pPr>
            <a:r>
              <a:t/>
            </a:r>
            <a:endParaRPr/>
          </a:p>
        </p:txBody>
      </p:sp>
      <p:sp>
        <p:nvSpPr>
          <p:cNvPr id="835" name="Google Shape;835;p8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8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C:\Users\Awesh Jain\Desktop\hadoop-cluster.jpg" id="837" name="Google Shape;837;p86"/>
          <p:cNvPicPr preferRelativeResize="0"/>
          <p:nvPr/>
        </p:nvPicPr>
        <p:blipFill rotWithShape="1">
          <a:blip r:embed="rId3">
            <a:alphaModFix/>
          </a:blip>
          <a:srcRect b="0" l="0" r="0" t="0"/>
          <a:stretch/>
        </p:blipFill>
        <p:spPr>
          <a:xfrm>
            <a:off x="835152" y="816102"/>
            <a:ext cx="6709876" cy="4185863"/>
          </a:xfrm>
          <a:prstGeom prst="rect">
            <a:avLst/>
          </a:prstGeom>
          <a:noFill/>
          <a:ln>
            <a:noFill/>
          </a:ln>
          <a:effectLst>
            <a:outerShdw blurRad="190500" rotWithShape="0" algn="tl">
              <a:srgbClr val="000000">
                <a:alpha val="69803"/>
              </a:srgbClr>
            </a:outerShdw>
          </a:effectLst>
        </p:spPr>
      </p:pic>
      <p:sp>
        <p:nvSpPr>
          <p:cNvPr id="838" name="Google Shape;838;p86"/>
          <p:cNvSpPr/>
          <p:nvPr/>
        </p:nvSpPr>
        <p:spPr>
          <a:xfrm>
            <a:off x="685800" y="5257801"/>
            <a:ext cx="7772400"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Libre Franklin"/>
                <a:ea typeface="Libre Franklin"/>
                <a:cs typeface="Libre Franklin"/>
                <a:sym typeface="Libre Franklin"/>
              </a:rPr>
              <a:t>The </a:t>
            </a:r>
            <a:r>
              <a:rPr b="1" lang="en-US" sz="1800">
                <a:solidFill>
                  <a:schemeClr val="dk1"/>
                </a:solidFill>
                <a:latin typeface="Libre Franklin"/>
                <a:ea typeface="Libre Franklin"/>
                <a:cs typeface="Libre Franklin"/>
                <a:sym typeface="Libre Franklin"/>
              </a:rPr>
              <a:t>Rack</a:t>
            </a:r>
            <a:r>
              <a:rPr lang="en-US" sz="1800">
                <a:solidFill>
                  <a:schemeClr val="dk1"/>
                </a:solidFill>
                <a:latin typeface="Libre Franklin"/>
                <a:ea typeface="Libre Franklin"/>
                <a:cs typeface="Libre Franklin"/>
                <a:sym typeface="Libre Franklin"/>
              </a:rPr>
              <a:t> is the collection of around 40-50 DataNodes connected using the same network switch.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Libre Franklin"/>
                <a:ea typeface="Libre Franklin"/>
                <a:cs typeface="Libre Franklin"/>
                <a:sym typeface="Libre Franklin"/>
              </a:rPr>
              <a:t>If the network goes down, the whole rack will be unavailable. A large Hadoop cluster is deployed in multiple racks. </a:t>
            </a:r>
            <a:endParaRPr b="1" sz="1800">
              <a:solidFill>
                <a:schemeClr val="dk1"/>
              </a:solidFill>
              <a:latin typeface="Libre Franklin"/>
              <a:ea typeface="Libre Franklin"/>
              <a:cs typeface="Libre Franklin"/>
              <a:sym typeface="Libre Frankli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7"/>
          <p:cNvSpPr txBox="1"/>
          <p:nvPr>
            <p:ph type="title"/>
          </p:nvPr>
        </p:nvSpPr>
        <p:spPr>
          <a:xfrm>
            <a:off x="925034" y="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FF0000"/>
              </a:buClr>
              <a:buSzPts val="4400"/>
              <a:buFont typeface="Libre Franklin"/>
              <a:buNone/>
            </a:pPr>
            <a:r>
              <a:rPr lang="en-US">
                <a:solidFill>
                  <a:srgbClr val="FF0000"/>
                </a:solidFill>
              </a:rPr>
              <a:t>Data Centre</a:t>
            </a:r>
            <a:endParaRPr/>
          </a:p>
        </p:txBody>
      </p:sp>
      <p:sp>
        <p:nvSpPr>
          <p:cNvPr id="844" name="Google Shape;844;p87"/>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87"/>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https://www.guru99.com/images/Big_Data/061114_0803_LearnHadoop13.jpg" id="846" name="Google Shape;846;p87"/>
          <p:cNvPicPr preferRelativeResize="0"/>
          <p:nvPr/>
        </p:nvPicPr>
        <p:blipFill rotWithShape="1">
          <a:blip r:embed="rId3">
            <a:alphaModFix/>
          </a:blip>
          <a:srcRect b="0" l="0" r="0" t="0"/>
          <a:stretch/>
        </p:blipFill>
        <p:spPr>
          <a:xfrm>
            <a:off x="762000" y="742950"/>
            <a:ext cx="6231602" cy="3733800"/>
          </a:xfrm>
          <a:prstGeom prst="rect">
            <a:avLst/>
          </a:prstGeom>
          <a:noFill/>
          <a:ln>
            <a:noFill/>
          </a:ln>
        </p:spPr>
      </p:pic>
      <p:sp>
        <p:nvSpPr>
          <p:cNvPr id="847" name="Google Shape;847;p87"/>
          <p:cNvSpPr txBox="1"/>
          <p:nvPr/>
        </p:nvSpPr>
        <p:spPr>
          <a:xfrm>
            <a:off x="685800" y="4617793"/>
            <a:ext cx="8153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Libre Franklin"/>
                <a:ea typeface="Libre Franklin"/>
                <a:cs typeface="Libre Franklin"/>
                <a:sym typeface="Libre Franklin"/>
              </a:rPr>
              <a:t>Communication between the Data Nodes on the same rack is more efficient as compared to the communication between Data Nodes residing on different racks. </a:t>
            </a:r>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cxnSp>
        <p:nvCxnSpPr>
          <p:cNvPr id="848" name="Google Shape;848;p87"/>
          <p:cNvCxnSpPr/>
          <p:nvPr/>
        </p:nvCxnSpPr>
        <p:spPr>
          <a:xfrm>
            <a:off x="2170173" y="5829455"/>
            <a:ext cx="609600" cy="0"/>
          </a:xfrm>
          <a:prstGeom prst="straightConnector1">
            <a:avLst/>
          </a:prstGeom>
          <a:noFill/>
          <a:ln cap="flat" cmpd="sng" w="9525">
            <a:solidFill>
              <a:schemeClr val="accent1"/>
            </a:solidFill>
            <a:prstDash val="solid"/>
            <a:round/>
            <a:headEnd len="sm" w="sm" type="none"/>
            <a:tailEnd len="med" w="med" type="stealth"/>
          </a:ln>
        </p:spPr>
      </p:cxnSp>
      <p:cxnSp>
        <p:nvCxnSpPr>
          <p:cNvPr id="849" name="Google Shape;849;p87"/>
          <p:cNvCxnSpPr/>
          <p:nvPr/>
        </p:nvCxnSpPr>
        <p:spPr>
          <a:xfrm>
            <a:off x="3657600" y="5829455"/>
            <a:ext cx="609600" cy="0"/>
          </a:xfrm>
          <a:prstGeom prst="straightConnector1">
            <a:avLst/>
          </a:prstGeom>
          <a:noFill/>
          <a:ln cap="flat" cmpd="sng" w="9525">
            <a:solidFill>
              <a:schemeClr val="accent1"/>
            </a:solidFill>
            <a:prstDash val="solid"/>
            <a:round/>
            <a:headEnd len="sm" w="sm" type="none"/>
            <a:tailEnd len="med" w="med" type="stealth"/>
          </a:ln>
        </p:spPr>
      </p:cxnSp>
      <p:cxnSp>
        <p:nvCxnSpPr>
          <p:cNvPr id="850" name="Google Shape;850;p87"/>
          <p:cNvCxnSpPr/>
          <p:nvPr/>
        </p:nvCxnSpPr>
        <p:spPr>
          <a:xfrm>
            <a:off x="5867400" y="5829455"/>
            <a:ext cx="609600" cy="0"/>
          </a:xfrm>
          <a:prstGeom prst="straightConnector1">
            <a:avLst/>
          </a:prstGeom>
          <a:noFill/>
          <a:ln cap="flat" cmpd="sng" w="9525">
            <a:solidFill>
              <a:schemeClr val="accent1"/>
            </a:solidFill>
            <a:prstDash val="solid"/>
            <a:round/>
            <a:headEnd len="sm" w="sm" type="none"/>
            <a:tailEnd len="med" w="med" type="stealth"/>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8"/>
          <p:cNvSpPr txBox="1"/>
          <p:nvPr>
            <p:ph type="title"/>
          </p:nvPr>
        </p:nvSpPr>
        <p:spPr>
          <a:xfrm>
            <a:off x="925034"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Rack Awareness</a:t>
            </a:r>
            <a:endParaRPr>
              <a:solidFill>
                <a:schemeClr val="dk1"/>
              </a:solidFill>
            </a:endParaRPr>
          </a:p>
        </p:txBody>
      </p:sp>
      <p:sp>
        <p:nvSpPr>
          <p:cNvPr id="856" name="Google Shape;856;p88"/>
          <p:cNvSpPr txBox="1"/>
          <p:nvPr>
            <p:ph idx="1" type="body"/>
          </p:nvPr>
        </p:nvSpPr>
        <p:spPr>
          <a:xfrm>
            <a:off x="925034" y="1066800"/>
            <a:ext cx="7914166" cy="48768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Font typeface="Arial"/>
              <a:buChar char="•"/>
            </a:pPr>
            <a:r>
              <a:rPr lang="en-US" sz="2400"/>
              <a:t>To reduce the network traffic during file </a:t>
            </a:r>
            <a:r>
              <a:rPr b="1" lang="en-US" sz="2400" u="sng">
                <a:solidFill>
                  <a:schemeClr val="hlink"/>
                </a:solidFill>
                <a:hlinkClick r:id="rId3"/>
              </a:rPr>
              <a:t>read/write</a:t>
            </a:r>
            <a:r>
              <a:rPr lang="en-US" sz="2400"/>
              <a:t>, NameNode chooses the closest DataNode for serving the client read/write request. </a:t>
            </a:r>
            <a:endParaRPr/>
          </a:p>
          <a:p>
            <a:pPr indent="-384048" lvl="0" marL="384048" rtl="0" algn="l">
              <a:lnSpc>
                <a:spcPct val="94000"/>
              </a:lnSpc>
              <a:spcBef>
                <a:spcPts val="1200"/>
              </a:spcBef>
              <a:spcAft>
                <a:spcPts val="0"/>
              </a:spcAft>
              <a:buClr>
                <a:schemeClr val="dk2"/>
              </a:buClr>
              <a:buSzPts val="2400"/>
              <a:buFont typeface="Arial"/>
              <a:buChar char="•"/>
            </a:pPr>
            <a:r>
              <a:rPr lang="en-US" sz="2400"/>
              <a:t>NameNode maintains </a:t>
            </a:r>
            <a:r>
              <a:rPr b="1" lang="en-US" sz="2400"/>
              <a:t>rack ids</a:t>
            </a:r>
            <a:r>
              <a:rPr lang="en-US" sz="2400"/>
              <a:t> of each DataNode to achieve this rack information. </a:t>
            </a:r>
            <a:endParaRPr/>
          </a:p>
          <a:p>
            <a:pPr indent="-384048" lvl="0" marL="384048" rtl="0" algn="l">
              <a:lnSpc>
                <a:spcPct val="94000"/>
              </a:lnSpc>
              <a:spcBef>
                <a:spcPts val="1200"/>
              </a:spcBef>
              <a:spcAft>
                <a:spcPts val="0"/>
              </a:spcAft>
              <a:buClr>
                <a:srgbClr val="FF0000"/>
              </a:buClr>
              <a:buSzPts val="2400"/>
              <a:buFont typeface="Arial"/>
              <a:buChar char="•"/>
            </a:pPr>
            <a:r>
              <a:rPr lang="en-US" sz="2400">
                <a:solidFill>
                  <a:srgbClr val="FF0000"/>
                </a:solidFill>
              </a:rPr>
              <a:t>This concept of choosing the closest Data Node based on the rack information is known as </a:t>
            </a:r>
            <a:r>
              <a:rPr b="1" lang="en-US" sz="2400">
                <a:solidFill>
                  <a:srgbClr val="FF0000"/>
                </a:solidFill>
              </a:rPr>
              <a:t>Rack Awareness</a:t>
            </a:r>
            <a:r>
              <a:rPr lang="en-US" sz="2400"/>
              <a:t>.</a:t>
            </a:r>
            <a:endParaRPr/>
          </a:p>
          <a:p>
            <a:pPr indent="-206248" lvl="0" marL="384048" rtl="0" algn="l">
              <a:lnSpc>
                <a:spcPct val="94000"/>
              </a:lnSpc>
              <a:spcBef>
                <a:spcPts val="1200"/>
              </a:spcBef>
              <a:spcAft>
                <a:spcPts val="0"/>
              </a:spcAft>
              <a:buClr>
                <a:schemeClr val="dk2"/>
              </a:buClr>
              <a:buSzPts val="2800"/>
              <a:buFont typeface="Arial"/>
              <a:buNone/>
            </a:pPr>
            <a:r>
              <a:t/>
            </a:r>
            <a:endParaRPr sz="2800"/>
          </a:p>
          <a:p>
            <a:pPr indent="-231648" lvl="0" marL="384048" rtl="0" algn="l">
              <a:lnSpc>
                <a:spcPct val="94000"/>
              </a:lnSpc>
              <a:spcBef>
                <a:spcPts val="1200"/>
              </a:spcBef>
              <a:spcAft>
                <a:spcPts val="0"/>
              </a:spcAft>
              <a:buClr>
                <a:schemeClr val="dk2"/>
              </a:buClr>
              <a:buSzPts val="2400"/>
              <a:buNone/>
            </a:pPr>
            <a:r>
              <a:t/>
            </a:r>
            <a:endParaRPr sz="2400"/>
          </a:p>
        </p:txBody>
      </p:sp>
      <p:sp>
        <p:nvSpPr>
          <p:cNvPr id="857" name="Google Shape;857;p88"/>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88"/>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Rack Awareness</a:t>
            </a:r>
            <a:endParaRPr/>
          </a:p>
        </p:txBody>
      </p:sp>
      <p:sp>
        <p:nvSpPr>
          <p:cNvPr id="864" name="Google Shape;864;p89"/>
          <p:cNvSpPr txBox="1"/>
          <p:nvPr>
            <p:ph idx="1" type="body"/>
          </p:nvPr>
        </p:nvSpPr>
        <p:spPr>
          <a:xfrm>
            <a:off x="925034" y="1524000"/>
            <a:ext cx="7914166" cy="44958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rgbClr val="FF0000"/>
              </a:buClr>
              <a:buSzPts val="2400"/>
              <a:buFont typeface="Arial"/>
              <a:buChar char="•"/>
            </a:pPr>
            <a:r>
              <a:rPr lang="en-US" sz="2400">
                <a:solidFill>
                  <a:srgbClr val="FF0000"/>
                </a:solidFill>
              </a:rPr>
              <a:t>The reasons for the Rack Awareness in Hadoop are</a:t>
            </a:r>
            <a:r>
              <a:rPr lang="en-US" sz="2400"/>
              <a:t>:</a:t>
            </a:r>
            <a:endParaRPr/>
          </a:p>
          <a:p>
            <a:pPr indent="-231648" lvl="0" marL="384048" rtl="0" algn="l">
              <a:lnSpc>
                <a:spcPct val="94000"/>
              </a:lnSpc>
              <a:spcBef>
                <a:spcPts val="1200"/>
              </a:spcBef>
              <a:spcAft>
                <a:spcPts val="0"/>
              </a:spcAft>
              <a:buClr>
                <a:schemeClr val="dk2"/>
              </a:buClr>
              <a:buSzPts val="2400"/>
              <a:buNone/>
            </a:pPr>
            <a:r>
              <a:t/>
            </a:r>
            <a:endParaRPr sz="2400"/>
          </a:p>
          <a:p>
            <a:pPr indent="-384048" lvl="0" marL="384048" rtl="0" algn="l">
              <a:lnSpc>
                <a:spcPct val="94000"/>
              </a:lnSpc>
              <a:spcBef>
                <a:spcPts val="1200"/>
              </a:spcBef>
              <a:spcAft>
                <a:spcPts val="0"/>
              </a:spcAft>
              <a:buClr>
                <a:schemeClr val="dk2"/>
              </a:buClr>
              <a:buSzPts val="2400"/>
              <a:buFont typeface="Noto Sans Symbols"/>
              <a:buChar char="✔"/>
            </a:pPr>
            <a:r>
              <a:rPr lang="en-US" sz="2400"/>
              <a:t>To reduce the network traffic while file read/write, which improves the cluster performance.</a:t>
            </a:r>
            <a:endParaRPr/>
          </a:p>
          <a:p>
            <a:pPr indent="-384048" lvl="0" marL="384048" rtl="0" algn="l">
              <a:lnSpc>
                <a:spcPct val="94000"/>
              </a:lnSpc>
              <a:spcBef>
                <a:spcPts val="1200"/>
              </a:spcBef>
              <a:spcAft>
                <a:spcPts val="0"/>
              </a:spcAft>
              <a:buClr>
                <a:schemeClr val="dk2"/>
              </a:buClr>
              <a:buSzPts val="2400"/>
              <a:buFont typeface="Noto Sans Symbols"/>
              <a:buChar char="✔"/>
            </a:pPr>
            <a:r>
              <a:rPr lang="en-US" sz="2400"/>
              <a:t>To achieve </a:t>
            </a:r>
            <a:r>
              <a:rPr b="1" lang="en-US" sz="2400" u="sng">
                <a:solidFill>
                  <a:schemeClr val="hlink"/>
                </a:solidFill>
                <a:hlinkClick r:id="rId3"/>
              </a:rPr>
              <a:t>fault tolerance</a:t>
            </a:r>
            <a:r>
              <a:rPr lang="en-US" sz="2400"/>
              <a:t>, even when the rack fails.</a:t>
            </a:r>
            <a:endParaRPr/>
          </a:p>
          <a:p>
            <a:pPr indent="-384048" lvl="0" marL="384048" rtl="0" algn="l">
              <a:lnSpc>
                <a:spcPct val="94000"/>
              </a:lnSpc>
              <a:spcBef>
                <a:spcPts val="1200"/>
              </a:spcBef>
              <a:spcAft>
                <a:spcPts val="0"/>
              </a:spcAft>
              <a:buClr>
                <a:schemeClr val="dk2"/>
              </a:buClr>
              <a:buSzPts val="2400"/>
              <a:buFont typeface="Noto Sans Symbols"/>
              <a:buChar char="✔"/>
            </a:pPr>
            <a:r>
              <a:rPr lang="en-US" sz="2400"/>
              <a:t>Achieve high availability of data so that data is available even in unfavorable conditions.</a:t>
            </a:r>
            <a:endParaRPr/>
          </a:p>
          <a:p>
            <a:pPr indent="-384048" lvl="0" marL="384048" rtl="0" algn="l">
              <a:lnSpc>
                <a:spcPct val="94000"/>
              </a:lnSpc>
              <a:spcBef>
                <a:spcPts val="1200"/>
              </a:spcBef>
              <a:spcAft>
                <a:spcPts val="0"/>
              </a:spcAft>
              <a:buClr>
                <a:schemeClr val="dk2"/>
              </a:buClr>
              <a:buSzPts val="2400"/>
              <a:buFont typeface="Noto Sans Symbols"/>
              <a:buChar char="✔"/>
            </a:pPr>
            <a:r>
              <a:rPr lang="en-US" sz="2400"/>
              <a:t>To reduce the latency, that is, to make the file read/write operations done with lower delay.</a:t>
            </a:r>
            <a:endParaRPr/>
          </a:p>
          <a:p>
            <a:pPr indent="-231648" lvl="0" marL="384048" rtl="0" algn="l">
              <a:lnSpc>
                <a:spcPct val="94000"/>
              </a:lnSpc>
              <a:spcBef>
                <a:spcPts val="1200"/>
              </a:spcBef>
              <a:spcAft>
                <a:spcPts val="0"/>
              </a:spcAft>
              <a:buClr>
                <a:schemeClr val="dk2"/>
              </a:buClr>
              <a:buSzPts val="2400"/>
              <a:buNone/>
            </a:pPr>
            <a:r>
              <a:t/>
            </a:r>
            <a:endParaRPr sz="2400"/>
          </a:p>
          <a:p>
            <a:pPr indent="-231648" lvl="0" marL="384048" rtl="0" algn="l">
              <a:lnSpc>
                <a:spcPct val="94000"/>
              </a:lnSpc>
              <a:spcBef>
                <a:spcPts val="1200"/>
              </a:spcBef>
              <a:spcAft>
                <a:spcPts val="0"/>
              </a:spcAft>
              <a:buClr>
                <a:schemeClr val="dk2"/>
              </a:buClr>
              <a:buSzPts val="2400"/>
              <a:buNone/>
            </a:pPr>
            <a:r>
              <a:t/>
            </a:r>
            <a:endParaRPr sz="2400"/>
          </a:p>
        </p:txBody>
      </p:sp>
      <p:sp>
        <p:nvSpPr>
          <p:cNvPr id="865" name="Google Shape;865;p8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8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0"/>
          <p:cNvSpPr txBox="1"/>
          <p:nvPr>
            <p:ph type="title"/>
          </p:nvPr>
        </p:nvSpPr>
        <p:spPr>
          <a:xfrm>
            <a:off x="762000" y="304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Rack Awareness Algorithm </a:t>
            </a:r>
            <a:endParaRPr>
              <a:solidFill>
                <a:schemeClr val="dk1"/>
              </a:solidFill>
            </a:endParaRPr>
          </a:p>
        </p:txBody>
      </p:sp>
      <p:sp>
        <p:nvSpPr>
          <p:cNvPr id="872" name="Google Shape;872;p90"/>
          <p:cNvSpPr txBox="1"/>
          <p:nvPr>
            <p:ph idx="1" type="body"/>
          </p:nvPr>
        </p:nvSpPr>
        <p:spPr>
          <a:xfrm>
            <a:off x="761989" y="1790709"/>
            <a:ext cx="8066700" cy="51669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To ensure that all the replicas of a block are not stored on the same rack or a single rack, NameNode follows a rack awareness algorithm to store replicas and provide latency and fault tolerance.</a:t>
            </a:r>
            <a:endParaRPr/>
          </a:p>
          <a:p>
            <a:pPr indent="-231648" lvl="0" marL="384048" rtl="0" algn="l">
              <a:lnSpc>
                <a:spcPct val="94000"/>
              </a:lnSpc>
              <a:spcBef>
                <a:spcPts val="1200"/>
              </a:spcBef>
              <a:spcAft>
                <a:spcPts val="0"/>
              </a:spcAft>
              <a:buClr>
                <a:schemeClr val="dk2"/>
              </a:buClr>
              <a:buSzPts val="2400"/>
              <a:buNone/>
            </a:pPr>
            <a:r>
              <a:t/>
            </a:r>
            <a:endParaRPr sz="2400"/>
          </a:p>
          <a:p>
            <a:pPr indent="-384048" lvl="0" marL="384048" rtl="0" algn="l">
              <a:lnSpc>
                <a:spcPct val="94000"/>
              </a:lnSpc>
              <a:spcBef>
                <a:spcPts val="1200"/>
              </a:spcBef>
              <a:spcAft>
                <a:spcPts val="0"/>
              </a:spcAft>
              <a:buClr>
                <a:schemeClr val="dk2"/>
              </a:buClr>
              <a:buSzPts val="2400"/>
              <a:buFont typeface="Noto Sans Symbols"/>
              <a:buChar char="✔"/>
            </a:pPr>
            <a:r>
              <a:rPr lang="en-US" sz="2400"/>
              <a:t>Not more than one replica be placed on one node.</a:t>
            </a:r>
            <a:endParaRPr/>
          </a:p>
          <a:p>
            <a:pPr indent="-384048" lvl="0" marL="384048" rtl="0" algn="l">
              <a:lnSpc>
                <a:spcPct val="94000"/>
              </a:lnSpc>
              <a:spcBef>
                <a:spcPts val="1200"/>
              </a:spcBef>
              <a:spcAft>
                <a:spcPts val="0"/>
              </a:spcAft>
              <a:buClr>
                <a:schemeClr val="dk2"/>
              </a:buClr>
              <a:buSzPts val="2400"/>
              <a:buFont typeface="Noto Sans Symbols"/>
              <a:buChar char="✔"/>
            </a:pPr>
            <a:r>
              <a:rPr lang="en-US" sz="2400"/>
              <a:t>Not more than two replicas are placed on the same rack.</a:t>
            </a:r>
            <a:endParaRPr/>
          </a:p>
          <a:p>
            <a:pPr indent="0" lvl="0" marL="384048" rtl="0" algn="l">
              <a:lnSpc>
                <a:spcPct val="94000"/>
              </a:lnSpc>
              <a:spcBef>
                <a:spcPts val="1200"/>
              </a:spcBef>
              <a:spcAft>
                <a:spcPts val="0"/>
              </a:spcAft>
              <a:buNone/>
            </a:pPr>
            <a:r>
              <a:t/>
            </a:r>
            <a:endParaRPr/>
          </a:p>
        </p:txBody>
      </p:sp>
      <p:sp>
        <p:nvSpPr>
          <p:cNvPr id="873" name="Google Shape;873;p9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9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1"/>
          <p:cNvSpPr txBox="1"/>
          <p:nvPr>
            <p:ph type="title"/>
          </p:nvPr>
        </p:nvSpPr>
        <p:spPr>
          <a:xfrm>
            <a:off x="925034" y="214114"/>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4400"/>
              <a:buFont typeface="Libre Franklin"/>
              <a:buNone/>
            </a:pPr>
            <a:r>
              <a:rPr lang="en-US">
                <a:solidFill>
                  <a:schemeClr val="dk1"/>
                </a:solidFill>
              </a:rPr>
              <a:t>Rack Awareness Algorithm </a:t>
            </a:r>
            <a:endParaRPr/>
          </a:p>
        </p:txBody>
      </p:sp>
      <p:sp>
        <p:nvSpPr>
          <p:cNvPr id="880" name="Google Shape;880;p91"/>
          <p:cNvSpPr txBox="1"/>
          <p:nvPr>
            <p:ph idx="1" type="body"/>
          </p:nvPr>
        </p:nvSpPr>
        <p:spPr>
          <a:xfrm>
            <a:off x="925028" y="1700025"/>
            <a:ext cx="7897200" cy="48006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Font typeface="Arial"/>
              <a:buChar char="•"/>
            </a:pPr>
            <a:r>
              <a:rPr lang="en-US" sz="2400"/>
              <a:t>Suppose if the replication factor is 3, then according to </a:t>
            </a:r>
            <a:r>
              <a:rPr lang="en-US" sz="2400">
                <a:solidFill>
                  <a:srgbClr val="FF0000"/>
                </a:solidFill>
              </a:rPr>
              <a:t>the rack awareness algorithm:</a:t>
            </a:r>
            <a:endParaRPr/>
          </a:p>
          <a:p>
            <a:pPr indent="-231648" lvl="0" marL="384048" rtl="0" algn="l">
              <a:lnSpc>
                <a:spcPct val="94000"/>
              </a:lnSpc>
              <a:spcBef>
                <a:spcPts val="1200"/>
              </a:spcBef>
              <a:spcAft>
                <a:spcPts val="0"/>
              </a:spcAft>
              <a:buClr>
                <a:schemeClr val="dk2"/>
              </a:buClr>
              <a:buSzPts val="2400"/>
              <a:buNone/>
            </a:pPr>
            <a:r>
              <a:t/>
            </a:r>
            <a:endParaRPr sz="2400">
              <a:solidFill>
                <a:srgbClr val="FF0000"/>
              </a:solidFill>
            </a:endParaRPr>
          </a:p>
          <a:p>
            <a:pPr indent="-384048" lvl="0" marL="384048" rtl="0" algn="l">
              <a:lnSpc>
                <a:spcPct val="94000"/>
              </a:lnSpc>
              <a:spcBef>
                <a:spcPts val="1200"/>
              </a:spcBef>
              <a:spcAft>
                <a:spcPts val="0"/>
              </a:spcAft>
              <a:buClr>
                <a:srgbClr val="0033CC"/>
              </a:buClr>
              <a:buSzPts val="2400"/>
              <a:buFont typeface="Noto Sans Symbols"/>
              <a:buChar char="✔"/>
            </a:pPr>
            <a:r>
              <a:rPr lang="en-US" sz="2400">
                <a:solidFill>
                  <a:srgbClr val="0033CC"/>
                </a:solidFill>
              </a:rPr>
              <a:t>The first replica will get stored on the local rack.</a:t>
            </a:r>
            <a:endParaRPr/>
          </a:p>
          <a:p>
            <a:pPr indent="-384048" lvl="0" marL="384048" rtl="0" algn="l">
              <a:lnSpc>
                <a:spcPct val="94000"/>
              </a:lnSpc>
              <a:spcBef>
                <a:spcPts val="1200"/>
              </a:spcBef>
              <a:spcAft>
                <a:spcPts val="0"/>
              </a:spcAft>
              <a:buClr>
                <a:srgbClr val="0033CC"/>
              </a:buClr>
              <a:buSzPts val="2400"/>
              <a:buFont typeface="Noto Sans Symbols"/>
              <a:buChar char="✔"/>
            </a:pPr>
            <a:r>
              <a:rPr lang="en-US" sz="2400">
                <a:solidFill>
                  <a:srgbClr val="0033CC"/>
                </a:solidFill>
              </a:rPr>
              <a:t>The second replica will get stored on the other Data Node in the same rack.</a:t>
            </a:r>
            <a:endParaRPr/>
          </a:p>
          <a:p>
            <a:pPr indent="-384048" lvl="0" marL="384048" rtl="0" algn="l">
              <a:lnSpc>
                <a:spcPct val="94000"/>
              </a:lnSpc>
              <a:spcBef>
                <a:spcPts val="1200"/>
              </a:spcBef>
              <a:spcAft>
                <a:spcPts val="0"/>
              </a:spcAft>
              <a:buClr>
                <a:srgbClr val="0033CC"/>
              </a:buClr>
              <a:buSzPts val="2400"/>
              <a:buFont typeface="Noto Sans Symbols"/>
              <a:buChar char="✔"/>
            </a:pPr>
            <a:r>
              <a:rPr lang="en-US" sz="2400">
                <a:solidFill>
                  <a:srgbClr val="0033CC"/>
                </a:solidFill>
              </a:rPr>
              <a:t>The third replica will get stored on a different rack, near to first rack, so as to  have higher bandwidth and low latency.</a:t>
            </a:r>
            <a:endParaRPr/>
          </a:p>
          <a:p>
            <a:pPr indent="-231648" lvl="0" marL="384048" rtl="0" algn="l">
              <a:lnSpc>
                <a:spcPct val="94000"/>
              </a:lnSpc>
              <a:spcBef>
                <a:spcPts val="1200"/>
              </a:spcBef>
              <a:spcAft>
                <a:spcPts val="0"/>
              </a:spcAft>
              <a:buClr>
                <a:schemeClr val="dk2"/>
              </a:buClr>
              <a:buSzPts val="2400"/>
              <a:buNone/>
            </a:pPr>
            <a:r>
              <a:t/>
            </a:r>
            <a:endParaRPr sz="2400">
              <a:solidFill>
                <a:srgbClr val="0033CC"/>
              </a:solidFill>
            </a:endParaRPr>
          </a:p>
          <a:p>
            <a:pPr indent="-231648" lvl="0" marL="384048" rtl="0" algn="l">
              <a:lnSpc>
                <a:spcPct val="94000"/>
              </a:lnSpc>
              <a:spcBef>
                <a:spcPts val="1200"/>
              </a:spcBef>
              <a:spcAft>
                <a:spcPts val="0"/>
              </a:spcAft>
              <a:buClr>
                <a:schemeClr val="dk2"/>
              </a:buClr>
              <a:buSzPts val="2400"/>
              <a:buNone/>
            </a:pPr>
            <a:r>
              <a:t/>
            </a:r>
            <a:endParaRPr sz="2400"/>
          </a:p>
        </p:txBody>
      </p:sp>
      <p:sp>
        <p:nvSpPr>
          <p:cNvPr id="881" name="Google Shape;881;p9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Problems with traditional Large scale Systems</a:t>
            </a:r>
            <a:endParaRPr/>
          </a:p>
        </p:txBody>
      </p:sp>
      <p:sp>
        <p:nvSpPr>
          <p:cNvPr id="155" name="Google Shape;155;p3"/>
          <p:cNvSpPr txBox="1"/>
          <p:nvPr>
            <p:ph idx="1" type="body"/>
          </p:nvPr>
        </p:nvSpPr>
        <p:spPr>
          <a:xfrm>
            <a:off x="1028700" y="2286000"/>
            <a:ext cx="53721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Traditionally, computation has been processor bound</a:t>
            </a:r>
            <a:endParaRPr/>
          </a:p>
          <a:p>
            <a:pPr indent="-384048" lvl="1" marL="914400" rtl="0" algn="l">
              <a:lnSpc>
                <a:spcPct val="94000"/>
              </a:lnSpc>
              <a:spcBef>
                <a:spcPts val="700"/>
              </a:spcBef>
              <a:spcAft>
                <a:spcPts val="0"/>
              </a:spcAft>
              <a:buClr>
                <a:schemeClr val="dk2"/>
              </a:buClr>
              <a:buSzPts val="2000"/>
              <a:buChar char="–"/>
            </a:pPr>
            <a:r>
              <a:rPr lang="en-US"/>
              <a:t>Relatively small amount of data </a:t>
            </a:r>
            <a:endParaRPr/>
          </a:p>
          <a:p>
            <a:pPr indent="-384048" lvl="1" marL="914400" rtl="0" algn="l">
              <a:lnSpc>
                <a:spcPct val="94000"/>
              </a:lnSpc>
              <a:spcBef>
                <a:spcPts val="700"/>
              </a:spcBef>
              <a:spcAft>
                <a:spcPts val="0"/>
              </a:spcAft>
              <a:buClr>
                <a:schemeClr val="dk2"/>
              </a:buClr>
              <a:buSzPts val="2000"/>
              <a:buChar char="–"/>
            </a:pPr>
            <a:r>
              <a:rPr lang="en-US"/>
              <a:t>Lots of complex processing </a:t>
            </a:r>
            <a:endParaRPr/>
          </a:p>
          <a:p>
            <a:pPr indent="-257048" lvl="0" marL="384048" rtl="0" algn="l">
              <a:lnSpc>
                <a:spcPct val="94000"/>
              </a:lnSpc>
              <a:spcBef>
                <a:spcPts val="120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2000"/>
              <a:buChar char="■"/>
            </a:pPr>
            <a:r>
              <a:rPr lang="en-US"/>
              <a:t>The early solution: bigger computers</a:t>
            </a:r>
            <a:endParaRPr/>
          </a:p>
          <a:p>
            <a:pPr indent="-384048" lvl="1" marL="914400" rtl="0" algn="l">
              <a:lnSpc>
                <a:spcPct val="94000"/>
              </a:lnSpc>
              <a:spcBef>
                <a:spcPts val="700"/>
              </a:spcBef>
              <a:spcAft>
                <a:spcPts val="0"/>
              </a:spcAft>
              <a:buClr>
                <a:schemeClr val="dk2"/>
              </a:buClr>
              <a:buSzPts val="2000"/>
              <a:buChar char="–"/>
            </a:pPr>
            <a:r>
              <a:rPr lang="en-US"/>
              <a:t>Faster processor, more memory</a:t>
            </a:r>
            <a:endParaRPr/>
          </a:p>
          <a:p>
            <a:pPr indent="-384048" lvl="1" marL="914400" rtl="0" algn="l">
              <a:lnSpc>
                <a:spcPct val="94000"/>
              </a:lnSpc>
              <a:spcBef>
                <a:spcPts val="700"/>
              </a:spcBef>
              <a:spcAft>
                <a:spcPts val="0"/>
              </a:spcAft>
              <a:buClr>
                <a:schemeClr val="dk2"/>
              </a:buClr>
              <a:buSzPts val="2000"/>
              <a:buChar char="–"/>
            </a:pPr>
            <a:r>
              <a:rPr lang="en-US"/>
              <a:t>But even this couldn’t keep up</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156" name="Google Shape;156;p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id="157" name="Google Shape;157;p3"/>
          <p:cNvPicPr preferRelativeResize="0"/>
          <p:nvPr/>
        </p:nvPicPr>
        <p:blipFill rotWithShape="1">
          <a:blip r:embed="rId3">
            <a:alphaModFix/>
          </a:blip>
          <a:srcRect b="-3039" l="117594" r="-57596" t="3040"/>
          <a:stretch/>
        </p:blipFill>
        <p:spPr>
          <a:xfrm>
            <a:off x="10363200" y="2171700"/>
            <a:ext cx="2540326" cy="3759393"/>
          </a:xfrm>
          <a:prstGeom prst="rect">
            <a:avLst/>
          </a:prstGeom>
          <a:noFill/>
          <a:ln>
            <a:noFill/>
          </a:ln>
        </p:spPr>
      </p:pic>
      <p:pic>
        <p:nvPicPr>
          <p:cNvPr id="158" name="Google Shape;158;p3"/>
          <p:cNvPicPr preferRelativeResize="0"/>
          <p:nvPr/>
        </p:nvPicPr>
        <p:blipFill rotWithShape="1">
          <a:blip r:embed="rId4">
            <a:alphaModFix/>
          </a:blip>
          <a:srcRect b="0" l="0" r="0" t="0"/>
          <a:stretch/>
        </p:blipFill>
        <p:spPr>
          <a:xfrm>
            <a:off x="6248400" y="2054055"/>
            <a:ext cx="2521068" cy="4106338"/>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2"/>
          <p:cNvSpPr txBox="1"/>
          <p:nvPr>
            <p:ph type="title"/>
          </p:nvPr>
        </p:nvSpPr>
        <p:spPr>
          <a:xfrm>
            <a:off x="609600" y="228600"/>
            <a:ext cx="85344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US" sz="3600"/>
              <a:t>300MB = A(128)+B(128)+C (44)… </a:t>
            </a:r>
            <a:r>
              <a:rPr lang="en-US" sz="2800"/>
              <a:t>3 blocks </a:t>
            </a:r>
            <a:endParaRPr sz="3600"/>
          </a:p>
        </p:txBody>
      </p:sp>
      <p:sp>
        <p:nvSpPr>
          <p:cNvPr id="887" name="Google Shape;887;p9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9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pic>
        <p:nvPicPr>
          <p:cNvPr descr="HDFS-rack-awareness.jpg (524×451)" id="889" name="Google Shape;889;p92"/>
          <p:cNvPicPr preferRelativeResize="0"/>
          <p:nvPr/>
        </p:nvPicPr>
        <p:blipFill rotWithShape="1">
          <a:blip r:embed="rId3">
            <a:alphaModFix/>
          </a:blip>
          <a:srcRect b="0" l="0" r="0" t="0"/>
          <a:stretch/>
        </p:blipFill>
        <p:spPr>
          <a:xfrm>
            <a:off x="2057400" y="1219200"/>
            <a:ext cx="6629400" cy="4893128"/>
          </a:xfrm>
          <a:prstGeom prst="rect">
            <a:avLst/>
          </a:prstGeom>
          <a:noFill/>
          <a:ln>
            <a:noFill/>
          </a:ln>
          <a:effectLst>
            <a:outerShdw blurRad="190500" rotWithShape="0" algn="tl">
              <a:srgbClr val="000000">
                <a:alpha val="69803"/>
              </a:srgbClr>
            </a:outerShdw>
          </a:effectLst>
        </p:spPr>
      </p:pic>
      <p:sp>
        <p:nvSpPr>
          <p:cNvPr id="890" name="Google Shape;890;p92"/>
          <p:cNvSpPr/>
          <p:nvPr/>
        </p:nvSpPr>
        <p:spPr>
          <a:xfrm>
            <a:off x="914400" y="1714500"/>
            <a:ext cx="533400" cy="304800"/>
          </a:xfrm>
          <a:prstGeom prst="rect">
            <a:avLst/>
          </a:prstGeom>
          <a:solidFill>
            <a:srgbClr val="BAAF9D"/>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ibre Franklin"/>
                <a:ea typeface="Libre Franklin"/>
                <a:cs typeface="Libre Franklin"/>
                <a:sym typeface="Libre Franklin"/>
              </a:rPr>
              <a:t>A</a:t>
            </a:r>
            <a:endParaRPr sz="1800">
              <a:solidFill>
                <a:schemeClr val="lt1"/>
              </a:solidFill>
              <a:latin typeface="Libre Franklin"/>
              <a:ea typeface="Libre Franklin"/>
              <a:cs typeface="Libre Franklin"/>
              <a:sym typeface="Libre Franklin"/>
            </a:endParaRPr>
          </a:p>
        </p:txBody>
      </p:sp>
      <p:sp>
        <p:nvSpPr>
          <p:cNvPr id="891" name="Google Shape;891;p92"/>
          <p:cNvSpPr/>
          <p:nvPr/>
        </p:nvSpPr>
        <p:spPr>
          <a:xfrm>
            <a:off x="914400" y="2400300"/>
            <a:ext cx="533400" cy="304800"/>
          </a:xfrm>
          <a:prstGeom prst="rect">
            <a:avLst/>
          </a:prstGeom>
          <a:gradFill>
            <a:gsLst>
              <a:gs pos="0">
                <a:srgbClr val="C5DCEC"/>
              </a:gs>
              <a:gs pos="50000">
                <a:srgbClr val="DAE8F2"/>
              </a:gs>
              <a:gs pos="100000">
                <a:srgbClr val="ECF3F8"/>
              </a:gs>
            </a:gsLst>
            <a:lin ang="16200000" scaled="0"/>
          </a:gra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ibre Franklin"/>
                <a:ea typeface="Libre Franklin"/>
                <a:cs typeface="Libre Franklin"/>
                <a:sym typeface="Libre Franklin"/>
              </a:rPr>
              <a:t>B</a:t>
            </a:r>
            <a:endParaRPr sz="1800">
              <a:solidFill>
                <a:schemeClr val="lt1"/>
              </a:solidFill>
              <a:latin typeface="Libre Franklin"/>
              <a:ea typeface="Libre Franklin"/>
              <a:cs typeface="Libre Franklin"/>
              <a:sym typeface="Libre Franklin"/>
            </a:endParaRPr>
          </a:p>
        </p:txBody>
      </p:sp>
      <p:sp>
        <p:nvSpPr>
          <p:cNvPr id="892" name="Google Shape;892;p92"/>
          <p:cNvSpPr/>
          <p:nvPr/>
        </p:nvSpPr>
        <p:spPr>
          <a:xfrm>
            <a:off x="914400" y="3086100"/>
            <a:ext cx="533400" cy="304800"/>
          </a:xfrm>
          <a:prstGeom prst="rect">
            <a:avLst/>
          </a:prstGeom>
          <a:solidFill>
            <a:srgbClr val="FFC000"/>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ibre Franklin"/>
                <a:ea typeface="Libre Franklin"/>
                <a:cs typeface="Libre Franklin"/>
                <a:sym typeface="Libre Franklin"/>
              </a:rPr>
              <a:t>C</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3"/>
          <p:cNvSpPr txBox="1"/>
          <p:nvPr>
            <p:ph type="title"/>
          </p:nvPr>
        </p:nvSpPr>
        <p:spPr>
          <a:xfrm>
            <a:off x="609600" y="304800"/>
            <a:ext cx="81534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1"/>
              </a:buClr>
              <a:buSzPts val="3600"/>
              <a:buFont typeface="Libre Franklin"/>
              <a:buNone/>
            </a:pPr>
            <a:r>
              <a:rPr lang="en-US" sz="3600">
                <a:solidFill>
                  <a:schemeClr val="dk1"/>
                </a:solidFill>
              </a:rPr>
              <a:t>Advantage of Rack Awareness Algorithm</a:t>
            </a:r>
            <a:endParaRPr sz="3600">
              <a:solidFill>
                <a:schemeClr val="dk1"/>
              </a:solidFill>
            </a:endParaRPr>
          </a:p>
        </p:txBody>
      </p:sp>
      <p:sp>
        <p:nvSpPr>
          <p:cNvPr id="898" name="Google Shape;898;p93"/>
          <p:cNvSpPr txBox="1"/>
          <p:nvPr>
            <p:ph idx="1" type="body"/>
          </p:nvPr>
        </p:nvSpPr>
        <p:spPr>
          <a:xfrm>
            <a:off x="609600" y="1790700"/>
            <a:ext cx="8534400" cy="3086100"/>
          </a:xfrm>
          <a:prstGeom prst="rect">
            <a:avLst/>
          </a:prstGeom>
          <a:noFill/>
          <a:ln>
            <a:noFill/>
          </a:ln>
        </p:spPr>
        <p:txBody>
          <a:bodyPr anchorCtr="0" anchor="t" bIns="45700" lIns="91425" spcFirstLastPara="1" rIns="91425" wrap="square" tIns="45700">
            <a:normAutofit/>
          </a:bodyPr>
          <a:lstStyle/>
          <a:p>
            <a:pPr indent="-457200" lvl="0" marL="457200" rtl="0" algn="l">
              <a:lnSpc>
                <a:spcPct val="94000"/>
              </a:lnSpc>
              <a:spcBef>
                <a:spcPts val="0"/>
              </a:spcBef>
              <a:spcAft>
                <a:spcPts val="0"/>
              </a:spcAft>
              <a:buClr>
                <a:schemeClr val="dk2"/>
              </a:buClr>
              <a:buSzPts val="2600"/>
              <a:buFont typeface="Libre Franklin"/>
              <a:buAutoNum type="arabicPeriod"/>
            </a:pPr>
            <a:r>
              <a:rPr lang="en-US" sz="2600"/>
              <a:t>Preventing data loss against rack failure</a:t>
            </a:r>
            <a:endParaRPr/>
          </a:p>
          <a:p>
            <a:pPr indent="-457200" lvl="0" marL="457200" rtl="0" algn="l">
              <a:lnSpc>
                <a:spcPct val="94000"/>
              </a:lnSpc>
              <a:spcBef>
                <a:spcPts val="1200"/>
              </a:spcBef>
              <a:spcAft>
                <a:spcPts val="0"/>
              </a:spcAft>
              <a:buClr>
                <a:schemeClr val="dk2"/>
              </a:buClr>
              <a:buSzPts val="2600"/>
              <a:buFont typeface="Libre Franklin"/>
              <a:buAutoNum type="arabicPeriod"/>
            </a:pPr>
            <a:r>
              <a:rPr lang="en-US" sz="2600"/>
              <a:t>Minimize the cost of write and maximize the read speed</a:t>
            </a:r>
            <a:endParaRPr/>
          </a:p>
          <a:p>
            <a:pPr indent="-457200" lvl="0" marL="457200" rtl="0" algn="l">
              <a:lnSpc>
                <a:spcPct val="94000"/>
              </a:lnSpc>
              <a:spcBef>
                <a:spcPts val="1200"/>
              </a:spcBef>
              <a:spcAft>
                <a:spcPts val="0"/>
              </a:spcAft>
              <a:buClr>
                <a:schemeClr val="dk2"/>
              </a:buClr>
              <a:buSzPts val="2600"/>
              <a:buFont typeface="Libre Franklin"/>
              <a:buAutoNum type="arabicPeriod"/>
            </a:pPr>
            <a:r>
              <a:rPr lang="en-US" sz="2600"/>
              <a:t>Maximize network bandwidth and low latency</a:t>
            </a:r>
            <a:endParaRPr/>
          </a:p>
          <a:p>
            <a:pPr indent="-292100" lvl="0" marL="457200" rtl="0" algn="l">
              <a:lnSpc>
                <a:spcPct val="94000"/>
              </a:lnSpc>
              <a:spcBef>
                <a:spcPts val="1200"/>
              </a:spcBef>
              <a:spcAft>
                <a:spcPts val="0"/>
              </a:spcAft>
              <a:buClr>
                <a:schemeClr val="dk2"/>
              </a:buClr>
              <a:buSzPts val="2600"/>
              <a:buFont typeface="Libre Franklin"/>
              <a:buNone/>
            </a:pPr>
            <a:r>
              <a:t/>
            </a:r>
            <a:endParaRPr sz="2600"/>
          </a:p>
          <a:p>
            <a:pPr indent="-292100" lvl="0" marL="457200" rtl="0" algn="l">
              <a:lnSpc>
                <a:spcPct val="94000"/>
              </a:lnSpc>
              <a:spcBef>
                <a:spcPts val="1200"/>
              </a:spcBef>
              <a:spcAft>
                <a:spcPts val="0"/>
              </a:spcAft>
              <a:buClr>
                <a:schemeClr val="dk2"/>
              </a:buClr>
              <a:buSzPts val="2600"/>
              <a:buFont typeface="Libre Franklin"/>
              <a:buNone/>
            </a:pPr>
            <a:r>
              <a:t/>
            </a:r>
            <a:endParaRPr sz="2600"/>
          </a:p>
        </p:txBody>
      </p:sp>
      <p:sp>
        <p:nvSpPr>
          <p:cNvPr id="899" name="Google Shape;899;p9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sz="1200">
                <a:solidFill>
                  <a:srgbClr val="8B8B8B"/>
                </a:solidFill>
                <a:latin typeface="Calibri"/>
                <a:ea typeface="Calibri"/>
                <a:cs typeface="Calibri"/>
                <a:sym typeface="Calibri"/>
              </a:rPr>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                                                 University Question</a:t>
            </a:r>
            <a:endParaRPr/>
          </a:p>
        </p:txBody>
      </p:sp>
      <p:sp>
        <p:nvSpPr>
          <p:cNvPr id="905" name="Google Shape;905;p9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 Q.1 Give Hadoop Ecosystem and briefly explain its component [Comp-SH16] [10marks]</a:t>
            </a:r>
            <a:endParaRPr/>
          </a:p>
          <a:p>
            <a:pPr indent="-257048" lvl="0" marL="384048" rtl="0" algn="l">
              <a:lnSpc>
                <a:spcPct val="94000"/>
              </a:lnSpc>
              <a:spcBef>
                <a:spcPts val="120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2000"/>
              <a:buChar char="■"/>
            </a:pPr>
            <a:r>
              <a:rPr lang="en-US"/>
              <a:t> Q.2 Explain HDFS architecture with diagram [ IT-FH16][10 marks]</a:t>
            </a:r>
            <a:endParaRPr/>
          </a:p>
          <a:p>
            <a:pPr indent="-257048" lvl="0" marL="384048" rtl="0" algn="l">
              <a:lnSpc>
                <a:spcPct val="94000"/>
              </a:lnSpc>
              <a:spcBef>
                <a:spcPts val="1200"/>
              </a:spcBef>
              <a:spcAft>
                <a:spcPts val="0"/>
              </a:spcAft>
              <a:buClr>
                <a:schemeClr val="dk2"/>
              </a:buClr>
              <a:buSzPts val="2000"/>
              <a:buNone/>
            </a:pPr>
            <a:r>
              <a:t/>
            </a:r>
            <a:endParaRPr/>
          </a:p>
          <a:p>
            <a:pPr indent="-257048" lvl="0" marL="384048" rtl="0" algn="l">
              <a:lnSpc>
                <a:spcPct val="94000"/>
              </a:lnSpc>
              <a:spcBef>
                <a:spcPts val="1200"/>
              </a:spcBef>
              <a:spcAft>
                <a:spcPts val="0"/>
              </a:spcAft>
              <a:buClr>
                <a:schemeClr val="dk2"/>
              </a:buClr>
              <a:buSzPts val="2000"/>
              <a:buNone/>
            </a:pPr>
            <a:r>
              <a:t/>
            </a:r>
            <a:endParaRPr/>
          </a:p>
        </p:txBody>
      </p:sp>
      <p:sp>
        <p:nvSpPr>
          <p:cNvPr id="906" name="Google Shape;906;p9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9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0" algn="ctr">
              <a:lnSpc>
                <a:spcPct val="89000"/>
              </a:lnSpc>
              <a:spcBef>
                <a:spcPts val="0"/>
              </a:spcBef>
              <a:spcAft>
                <a:spcPts val="0"/>
              </a:spcAft>
              <a:buClr>
                <a:schemeClr val="dk2"/>
              </a:buClr>
              <a:buSzPts val="4400"/>
              <a:buFont typeface="Libre Franklin"/>
              <a:buNone/>
            </a:pPr>
            <a:r>
              <a:rPr lang="en-US"/>
              <a:t>Important Questions</a:t>
            </a:r>
            <a:endParaRPr/>
          </a:p>
        </p:txBody>
      </p:sp>
      <p:sp>
        <p:nvSpPr>
          <p:cNvPr id="913" name="Google Shape;913;p96"/>
          <p:cNvSpPr txBox="1"/>
          <p:nvPr>
            <p:ph idx="1" type="body"/>
          </p:nvPr>
        </p:nvSpPr>
        <p:spPr>
          <a:xfrm>
            <a:off x="658334" y="2057400"/>
            <a:ext cx="8485666" cy="3581400"/>
          </a:xfrm>
          <a:prstGeom prst="rect">
            <a:avLst/>
          </a:prstGeom>
          <a:noFill/>
          <a:ln>
            <a:noFill/>
          </a:ln>
        </p:spPr>
        <p:txBody>
          <a:bodyPr anchorCtr="0" anchor="t" bIns="45700" lIns="91425" spcFirstLastPara="1" rIns="91425" wrap="square" tIns="45700">
            <a:normAutofit fontScale="92500"/>
          </a:bodyPr>
          <a:lstStyle/>
          <a:p>
            <a:pPr indent="-447675" lvl="0" marL="457200" rtl="0" algn="l">
              <a:lnSpc>
                <a:spcPct val="94000"/>
              </a:lnSpc>
              <a:spcBef>
                <a:spcPts val="0"/>
              </a:spcBef>
              <a:spcAft>
                <a:spcPts val="0"/>
              </a:spcAft>
              <a:buClr>
                <a:schemeClr val="dk2"/>
              </a:buClr>
              <a:buSzPct val="100000"/>
              <a:buFont typeface="Libre Franklin"/>
              <a:buAutoNum type="arabicPeriod"/>
            </a:pPr>
            <a:r>
              <a:rPr lang="en-US"/>
              <a:t>Define the term  1. name node 2. data node  3. job tracker 4 .task tracker </a:t>
            </a:r>
            <a:endParaRPr/>
          </a:p>
          <a:p>
            <a:pPr indent="-447675" lvl="0" marL="457200" rtl="0" algn="l">
              <a:lnSpc>
                <a:spcPct val="94000"/>
              </a:lnSpc>
              <a:spcBef>
                <a:spcPts val="1200"/>
              </a:spcBef>
              <a:spcAft>
                <a:spcPts val="0"/>
              </a:spcAft>
              <a:buClr>
                <a:schemeClr val="dk2"/>
              </a:buClr>
              <a:buSzPct val="100000"/>
              <a:buFont typeface="Libre Franklin"/>
              <a:buAutoNum type="arabicPeriod"/>
            </a:pPr>
            <a:r>
              <a:rPr lang="en-US"/>
              <a:t>What is Hadoop ? Need of Hadoop </a:t>
            </a:r>
            <a:endParaRPr/>
          </a:p>
          <a:p>
            <a:pPr indent="-447675" lvl="0" marL="457200" rtl="0" algn="l">
              <a:lnSpc>
                <a:spcPct val="94000"/>
              </a:lnSpc>
              <a:spcBef>
                <a:spcPts val="1200"/>
              </a:spcBef>
              <a:spcAft>
                <a:spcPts val="0"/>
              </a:spcAft>
              <a:buClr>
                <a:schemeClr val="dk2"/>
              </a:buClr>
              <a:buSzPct val="100000"/>
              <a:buFont typeface="Libre Franklin"/>
              <a:buAutoNum type="arabicPeriod"/>
            </a:pPr>
            <a:r>
              <a:rPr lang="en-US"/>
              <a:t>What are the core component of Hadoop framework</a:t>
            </a:r>
            <a:endParaRPr/>
          </a:p>
          <a:p>
            <a:pPr indent="-447675" lvl="0" marL="457200" rtl="0" algn="l">
              <a:lnSpc>
                <a:spcPct val="94000"/>
              </a:lnSpc>
              <a:spcBef>
                <a:spcPts val="1200"/>
              </a:spcBef>
              <a:spcAft>
                <a:spcPts val="0"/>
              </a:spcAft>
              <a:buClr>
                <a:schemeClr val="dk2"/>
              </a:buClr>
              <a:buSzPct val="100000"/>
              <a:buFont typeface="Libre Franklin"/>
              <a:buAutoNum type="arabicPeriod"/>
            </a:pPr>
            <a:r>
              <a:rPr lang="en-US"/>
              <a:t>What is HDFS and what are its features?</a:t>
            </a:r>
            <a:endParaRPr/>
          </a:p>
          <a:p>
            <a:pPr indent="-447675" lvl="0" marL="457200" rtl="0" algn="l">
              <a:lnSpc>
                <a:spcPct val="94000"/>
              </a:lnSpc>
              <a:spcBef>
                <a:spcPts val="1200"/>
              </a:spcBef>
              <a:spcAft>
                <a:spcPts val="0"/>
              </a:spcAft>
              <a:buClr>
                <a:schemeClr val="dk2"/>
              </a:buClr>
              <a:buSzPct val="100000"/>
              <a:buFont typeface="Libre Franklin"/>
              <a:buAutoNum type="arabicPeriod"/>
            </a:pPr>
            <a:r>
              <a:rPr lang="en-US"/>
              <a:t>If replication cause data redundancy ,then why it is pursued in HDFS?</a:t>
            </a:r>
            <a:endParaRPr/>
          </a:p>
          <a:p>
            <a:pPr indent="-447675" lvl="0" marL="457200" rtl="0" algn="l">
              <a:lnSpc>
                <a:spcPct val="94000"/>
              </a:lnSpc>
              <a:spcBef>
                <a:spcPts val="1200"/>
              </a:spcBef>
              <a:spcAft>
                <a:spcPts val="0"/>
              </a:spcAft>
              <a:buClr>
                <a:schemeClr val="dk2"/>
              </a:buClr>
              <a:buSzPct val="100000"/>
              <a:buFont typeface="Libre Franklin"/>
              <a:buAutoNum type="arabicPeriod"/>
            </a:pPr>
            <a:r>
              <a:rPr lang="en-US"/>
              <a:t> Hadoop Installation steps with demo.</a:t>
            </a:r>
            <a:endParaRPr/>
          </a:p>
          <a:p>
            <a:pPr indent="0" lvl="0" marL="0" rtl="0" algn="l">
              <a:lnSpc>
                <a:spcPct val="94000"/>
              </a:lnSpc>
              <a:spcBef>
                <a:spcPts val="1200"/>
              </a:spcBef>
              <a:spcAft>
                <a:spcPts val="0"/>
              </a:spcAft>
              <a:buNone/>
            </a:pPr>
            <a:r>
              <a:rPr lang="en-US" u="sng">
                <a:solidFill>
                  <a:schemeClr val="hlink"/>
                </a:solidFill>
                <a:hlinkClick r:id="rId3"/>
              </a:rPr>
              <a:t>https://www.simplilearn.com/tutorials/hadoop-tutorial/hadoop-ecosystem</a:t>
            </a:r>
            <a:endParaRPr/>
          </a:p>
          <a:p>
            <a:pPr indent="0" lvl="0" marL="0" rtl="0" algn="l">
              <a:lnSpc>
                <a:spcPct val="94000"/>
              </a:lnSpc>
              <a:spcBef>
                <a:spcPts val="1200"/>
              </a:spcBef>
              <a:spcAft>
                <a:spcPts val="0"/>
              </a:spcAft>
              <a:buNone/>
            </a:pPr>
            <a:r>
              <a:t/>
            </a:r>
            <a:endParaRPr/>
          </a:p>
        </p:txBody>
      </p:sp>
      <p:sp>
        <p:nvSpPr>
          <p:cNvPr id="914" name="Google Shape;914;p9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9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